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791" r:id="rId20"/>
    <p:sldId id="792" r:id="rId21"/>
    <p:sldId id="793" r:id="rId22"/>
    <p:sldId id="794" r:id="rId23"/>
    <p:sldId id="795" r:id="rId24"/>
    <p:sldId id="744" r:id="rId25"/>
    <p:sldId id="286" r:id="rId26"/>
    <p:sldId id="303" r:id="rId27"/>
    <p:sldId id="332" r:id="rId28"/>
    <p:sldId id="771" r:id="rId29"/>
    <p:sldId id="772" r:id="rId30"/>
    <p:sldId id="773" r:id="rId31"/>
    <p:sldId id="304" r:id="rId32"/>
    <p:sldId id="300" r:id="rId33"/>
    <p:sldId id="291" r:id="rId34"/>
    <p:sldId id="289" r:id="rId35"/>
    <p:sldId id="308" r:id="rId36"/>
    <p:sldId id="774" r:id="rId37"/>
    <p:sldId id="775" r:id="rId38"/>
    <p:sldId id="776" r:id="rId39"/>
    <p:sldId id="305" r:id="rId40"/>
    <p:sldId id="777" r:id="rId41"/>
    <p:sldId id="778" r:id="rId42"/>
    <p:sldId id="323" r:id="rId43"/>
    <p:sldId id="748" r:id="rId44"/>
    <p:sldId id="722" r:id="rId45"/>
    <p:sldId id="749" r:id="rId46"/>
    <p:sldId id="750" r:id="rId47"/>
    <p:sldId id="751" r:id="rId48"/>
    <p:sldId id="752" r:id="rId49"/>
    <p:sldId id="753" r:id="rId50"/>
    <p:sldId id="745" r:id="rId51"/>
    <p:sldId id="754" r:id="rId52"/>
    <p:sldId id="755" r:id="rId53"/>
    <p:sldId id="756" r:id="rId54"/>
    <p:sldId id="757" r:id="rId55"/>
    <p:sldId id="758" r:id="rId56"/>
    <p:sldId id="759" r:id="rId57"/>
    <p:sldId id="278" r:id="rId58"/>
    <p:sldId id="760" r:id="rId59"/>
    <p:sldId id="307" r:id="rId60"/>
    <p:sldId id="306" r:id="rId61"/>
    <p:sldId id="309" r:id="rId62"/>
    <p:sldId id="779" r:id="rId63"/>
    <p:sldId id="299" r:id="rId64"/>
    <p:sldId id="312" r:id="rId65"/>
    <p:sldId id="292" r:id="rId66"/>
    <p:sldId id="780" r:id="rId67"/>
    <p:sldId id="285" r:id="rId68"/>
    <p:sldId id="311" r:id="rId69"/>
    <p:sldId id="287" r:id="rId70"/>
    <p:sldId id="781" r:id="rId71"/>
    <p:sldId id="782" r:id="rId72"/>
    <p:sldId id="293" r:id="rId73"/>
    <p:sldId id="295" r:id="rId74"/>
    <p:sldId id="301" r:id="rId75"/>
    <p:sldId id="288" r:id="rId76"/>
    <p:sldId id="296" r:id="rId77"/>
    <p:sldId id="783" r:id="rId78"/>
    <p:sldId id="314" r:id="rId79"/>
    <p:sldId id="310" r:id="rId80"/>
    <p:sldId id="313" r:id="rId81"/>
    <p:sldId id="316" r:id="rId82"/>
    <p:sldId id="315" r:id="rId83"/>
    <p:sldId id="784" r:id="rId84"/>
    <p:sldId id="785" r:id="rId85"/>
    <p:sldId id="786" r:id="rId86"/>
    <p:sldId id="257" r:id="rId87"/>
    <p:sldId id="317" r:id="rId88"/>
    <p:sldId id="318" r:id="rId89"/>
    <p:sldId id="319" r:id="rId90"/>
    <p:sldId id="320" r:id="rId91"/>
    <p:sldId id="268" r:id="rId92"/>
    <p:sldId id="269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5659"/>
  </p:normalViewPr>
  <p:slideViewPr>
    <p:cSldViewPr snapToGrid="0" snapToObjects="1">
      <p:cViewPr>
        <p:scale>
          <a:sx n="92" d="100"/>
          <a:sy n="92" d="100"/>
        </p:scale>
        <p:origin x="188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54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37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2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3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65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0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70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420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46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01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97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00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770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1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C504-1418-0448-97EA-51808EA8E1C3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E5DA-4871-F44D-BA1A-972EDD2A6015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99DB-FA3F-EA4E-B3AB-95651F198D80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B026-1F9F-2C40-9314-FC352144BA8C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E1C6-44E5-1F41-A376-E3763A00A7C7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DD-08ED-B549-930A-131213455280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106C-9AAC-0243-B907-BA410407AFB3}" type="datetime1">
              <a:rPr lang="en-US" smtClean="0"/>
              <a:t>7/8/21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027B-6900-1B40-8CA3-0E89D89B6341}" type="datetime1">
              <a:rPr lang="en-US" smtClean="0"/>
              <a:t>7/8/21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F43E-A829-BE4F-A203-A264431DDE99}" type="datetime1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5F26-3EEF-C94E-94A7-1C8D33FC5DE4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150-AC00-1B44-8422-ACF1A99BCDEA}" type="datetime1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8852-EE1C-8D4F-A13E-193D2664375A}" type="datetime1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C87C-324A-FB4B-91C7-0917BE471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7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3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of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Notes on David Rutledge’s book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John </a:t>
            </a:r>
            <a:r>
              <a:rPr lang="en-US" dirty="0" err="1"/>
              <a:t>Manferdelli</a:t>
            </a:r>
            <a:endParaRPr lang="en-US" dirty="0"/>
          </a:p>
          <a:p>
            <a:pPr algn="r"/>
            <a:r>
              <a:rPr lang="en-US" dirty="0" err="1"/>
              <a:t>johnmanferdelli@hotmail.com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  <a:blipFill>
                <a:blip r:embed="rId2"/>
                <a:stretch>
                  <a:fillRect l="-394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796120" y="1015932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Thevenin and Norton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297179"/>
            <a:ext cx="11345333" cy="52449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Thevenin: Any combination of linear sources and passive elements terminating in two terminals is equivalent to a pure voltage source in series with an impedance</a:t>
            </a: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Norton: Any combination of linear sources and passive elements terminating in two terminals is equivalent to a pure current source in parallel with a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Similar theorems for two terminal input and output devices (with transfer function)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12C32-514D-6547-8BB2-3089D8AB1A8A}"/>
              </a:ext>
            </a:extLst>
          </p:cNvPr>
          <p:cNvGrpSpPr/>
          <p:nvPr/>
        </p:nvGrpSpPr>
        <p:grpSpPr>
          <a:xfrm>
            <a:off x="1336853" y="1947341"/>
            <a:ext cx="3151449" cy="1405995"/>
            <a:chOff x="1336853" y="1947341"/>
            <a:chExt cx="3151449" cy="1405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3044308" y="1746780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5567" y="2150529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2167466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4" y="3321748"/>
              <a:ext cx="22013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9197" y="2201333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72860" y="215790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536B0-E920-1F49-9B55-C3C06E806598}"/>
                </a:ext>
              </a:extLst>
            </p:cNvPr>
            <p:cNvSpPr/>
            <p:nvPr/>
          </p:nvSpPr>
          <p:spPr>
            <a:xfrm>
              <a:off x="4338997" y="325614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958606" y="2028663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336853" y="250570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99F366-5842-C74F-851A-3A0FCD0533A0}"/>
              </a:ext>
            </a:extLst>
          </p:cNvPr>
          <p:cNvGrpSpPr/>
          <p:nvPr/>
        </p:nvGrpSpPr>
        <p:grpSpPr>
          <a:xfrm>
            <a:off x="1252224" y="4424547"/>
            <a:ext cx="3066749" cy="1231717"/>
            <a:chOff x="1252224" y="4424547"/>
            <a:chExt cx="3066749" cy="12317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13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203531" y="442454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59073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-25000"/>
                <a:t>Th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400" dirty="0"/>
                  <a:t>We can use lookback resistance to calculate the Thevenin equivalent resistance and ideal source.</a:t>
                </a:r>
              </a:p>
              <a:p>
                <a:r>
                  <a:rPr lang="en-US" sz="2400" dirty="0"/>
                  <a:t>To find the lookback resistance, short the source and apply the usual laws.</a:t>
                </a:r>
              </a:p>
              <a:p>
                <a:pPr lvl="1"/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sz="24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form a voltage divider.</a:t>
                </a:r>
              </a:p>
              <a:p>
                <a:pPr lvl="1"/>
                <a:r>
                  <a:rPr lang="en-US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942" t="-1744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556145" y="1284425"/>
            <a:ext cx="2173495" cy="1328182"/>
            <a:chOff x="8625413" y="1534924"/>
            <a:chExt cx="2173495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68" y="2670423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9" y="1905310"/>
              <a:ext cx="159740" cy="189608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488554" y="3931339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403546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34619" y="3785276"/>
              <a:ext cx="159740" cy="189608"/>
              <a:chOff x="1344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181878" y="2931965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fore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fore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362472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563109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46951" y="2968404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10016667" y="427015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7426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3677" y="1638185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1800" b="0" dirty="0"/>
                  <a:t>For AM,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18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Calculate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3677" y="1638185"/>
                <a:ext cx="10716301" cy="4351338"/>
              </a:xfrm>
              <a:blipFill>
                <a:blip r:embed="rId2"/>
                <a:stretch>
                  <a:fillRect l="-35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707127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55074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249" y="1824551"/>
                <a:ext cx="9421045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Calculate pp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Use 2 scope channels: one at input, one at output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249" y="1824551"/>
                <a:ext cx="9421045" cy="4351338"/>
              </a:xfrm>
              <a:blipFill>
                <a:blip r:embed="rId2"/>
                <a:stretch>
                  <a:fillRect l="-404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20D5B49-BC71-D046-A773-46C829EA9144}"/>
              </a:ext>
            </a:extLst>
          </p:cNvPr>
          <p:cNvGrpSpPr/>
          <p:nvPr/>
        </p:nvGrpSpPr>
        <p:grpSpPr>
          <a:xfrm>
            <a:off x="9384756" y="1006434"/>
            <a:ext cx="2377547" cy="1109206"/>
            <a:chOff x="8387947" y="2068004"/>
            <a:chExt cx="2377547" cy="11092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8387947" y="2615529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3071721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0319" y="2985186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72CAAD-4972-FD44-A2A4-AFA190938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4136" y="2977103"/>
              <a:ext cx="192024" cy="192024"/>
              <a:chOff x="1344" y="2064"/>
              <a:chExt cx="192" cy="19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724B1B2-1513-6E47-9BB9-9B19892F29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8414239-D3EA-2B49-9917-4AD4782929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9722261" y="251954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3384" y="242638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A3DA79-605D-6340-919B-A374CD1DD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7446" y="2429038"/>
              <a:ext cx="192024" cy="192024"/>
              <a:chOff x="1344" y="2064"/>
              <a:chExt cx="192" cy="192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4B1FDE5-3A4A-C248-BC3D-2395621007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1A4D258-F358-9744-AE61-A7366BE6BF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2524043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0386331" y="259813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1189" y="225791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9172388" y="206800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</a:t>
              </a:r>
              <a:r>
                <a:rPr lang="en-US" sz="1600" dirty="0" err="1"/>
                <a:t>mH</a:t>
              </a:r>
              <a:endParaRPr lang="en-US" sz="16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A572E99-5A34-D945-9C7F-7E73FE0ED27C}"/>
              </a:ext>
            </a:extLst>
          </p:cNvPr>
          <p:cNvGrpSpPr/>
          <p:nvPr/>
        </p:nvGrpSpPr>
        <p:grpSpPr>
          <a:xfrm>
            <a:off x="9907243" y="2843338"/>
            <a:ext cx="2263734" cy="2732709"/>
            <a:chOff x="5753083" y="2096992"/>
            <a:chExt cx="2263734" cy="273270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5929675" y="369660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7729710" y="39727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4828" y="4016219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077456" y="378946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6652693" y="209699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7512371" y="3655129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5918276" y="42425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18276" y="4242574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404511" y="3869825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2936" y="4448701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5753083" y="41227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719907" y="327412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" name="Group 218">
              <a:extLst>
                <a:ext uri="{FF2B5EF4-FFF2-40B4-BE49-F238E27FC236}">
                  <a16:creationId xmlns:a16="http://schemas.microsoft.com/office/drawing/2014/main" id="{C550CC81-1DA7-ED4B-9A2A-8CE6E72CF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053" y="2636856"/>
              <a:ext cx="152400" cy="762000"/>
              <a:chOff x="5280" y="1200"/>
              <a:chExt cx="96" cy="480"/>
            </a:xfrm>
          </p:grpSpPr>
          <p:sp>
            <p:nvSpPr>
              <p:cNvPr id="140" name="Line 106">
                <a:extLst>
                  <a:ext uri="{FF2B5EF4-FFF2-40B4-BE49-F238E27FC236}">
                    <a16:creationId xmlns:a16="http://schemas.microsoft.com/office/drawing/2014/main" id="{26A600FE-4D65-0147-85D4-D018E78BDF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7">
                <a:extLst>
                  <a:ext uri="{FF2B5EF4-FFF2-40B4-BE49-F238E27FC236}">
                    <a16:creationId xmlns:a16="http://schemas.microsoft.com/office/drawing/2014/main" id="{2B01B660-31ED-1841-964F-E0D84B4808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3477BDB4-8C46-DA49-BD51-4B2A3D1030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9">
                <a:extLst>
                  <a:ext uri="{FF2B5EF4-FFF2-40B4-BE49-F238E27FC236}">
                    <a16:creationId xmlns:a16="http://schemas.microsoft.com/office/drawing/2014/main" id="{3850BF03-FA27-274B-854B-E177EC17F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3635" y="2499118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6758867" y="24276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6947405" y="3465383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47405" y="3465383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1767" y="2739903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05453CC-BEE1-404D-8937-E3DB7BD44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8512" y="3394595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7EA4697-61A7-C240-8FAB-DA6E5AF4A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0188" y="2642648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/>
                  <a:t>Kirkoff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/>
                  <a:t>Kirkoff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:r>
                  <a:rPr lang="en-US" sz="2000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2250"/>
              </p:ext>
            </p:extLst>
          </p:nvPr>
        </p:nvGraphicFramePr>
        <p:xfrm>
          <a:off x="1408877" y="4365954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207"/>
              </p:ext>
            </p:extLst>
          </p:nvPr>
        </p:nvGraphicFramePr>
        <p:xfrm>
          <a:off x="6679538" y="4515733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7: Parallel to Series conversion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11514" y="1422445"/>
                <a:ext cx="8877591" cy="3924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14" y="1422445"/>
                <a:ext cx="8877591" cy="3924206"/>
              </a:xfrm>
              <a:prstGeom prst="rect">
                <a:avLst/>
              </a:prstGeom>
              <a:blipFill>
                <a:blip r:embed="rId3"/>
                <a:stretch>
                  <a:fillRect l="-1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21</a:t>
            </a:fld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B4B50E7-E361-CE4C-97E3-2F716F1D5EB3}"/>
              </a:ext>
            </a:extLst>
          </p:cNvPr>
          <p:cNvGrpSpPr/>
          <p:nvPr/>
        </p:nvGrpSpPr>
        <p:grpSpPr>
          <a:xfrm>
            <a:off x="10662063" y="3158670"/>
            <a:ext cx="760842" cy="1599353"/>
            <a:chOff x="10423738" y="3714740"/>
            <a:chExt cx="760842" cy="1599353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86297" y="408065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63619" y="4004457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61271" y="4550754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81367" y="5161693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10449892" y="422554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10423738" y="4757820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84C51C-F98E-3848-BDF2-A7D7D0CC4F41}"/>
                </a:ext>
              </a:extLst>
            </p:cNvPr>
            <p:cNvSpPr txBox="1"/>
            <p:nvPr/>
          </p:nvSpPr>
          <p:spPr>
            <a:xfrm>
              <a:off x="10635570" y="371474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C389C-8696-2243-87A0-FE4CF68F6426}"/>
                </a:ext>
              </a:extLst>
            </p:cNvPr>
            <p:cNvSpPr txBox="1"/>
            <p:nvPr/>
          </p:nvSpPr>
          <p:spPr>
            <a:xfrm>
              <a:off x="10822839" y="446567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47859" y="4600019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33B6BD7-87C8-5B49-89E0-82BAF2E9FF60}"/>
              </a:ext>
            </a:extLst>
          </p:cNvPr>
          <p:cNvGrpSpPr/>
          <p:nvPr/>
        </p:nvGrpSpPr>
        <p:grpSpPr>
          <a:xfrm>
            <a:off x="10423738" y="1326013"/>
            <a:ext cx="1405894" cy="1611474"/>
            <a:chOff x="8039968" y="3625981"/>
            <a:chExt cx="1405894" cy="1611474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96469" y="423305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54655" y="3915698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8039968" y="437794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71D0E9-EE31-F745-A7A0-6BEB1E4AF72B}"/>
                </a:ext>
              </a:extLst>
            </p:cNvPr>
            <p:cNvSpPr txBox="1"/>
            <p:nvPr/>
          </p:nvSpPr>
          <p:spPr>
            <a:xfrm>
              <a:off x="8426606" y="362598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6262" y="4242401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8438137" y="4240301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8439812" y="4854924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1058" y="4664358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8953" y="4858606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6731" y="398228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62702" y="5045431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8996235" y="4379625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2A36F41-E3A9-0741-B4F1-242AC9B2F4B6}"/>
              </a:ext>
            </a:extLst>
          </p:cNvPr>
          <p:cNvGrpSpPr/>
          <p:nvPr/>
        </p:nvGrpSpPr>
        <p:grpSpPr>
          <a:xfrm>
            <a:off x="9410128" y="5023740"/>
            <a:ext cx="2800496" cy="1023377"/>
            <a:chOff x="5535207" y="2783599"/>
            <a:chExt cx="2800496" cy="1023377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A8FCA81-6F96-354D-9BB4-E735BBFA1A6E}"/>
                </a:ext>
              </a:extLst>
            </p:cNvPr>
            <p:cNvSpPr txBox="1"/>
            <p:nvPr/>
          </p:nvSpPr>
          <p:spPr>
            <a:xfrm>
              <a:off x="5540129" y="325337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5612238" y="3709570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5207" y="3614952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764" y="3157881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6548658" y="328460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6380703" y="3150603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8517" y="3066887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12238" y="3150603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3B8C247-1DB8-4749-A63B-58084A663425}"/>
                </a:ext>
              </a:extLst>
            </p:cNvPr>
            <p:cNvSpPr txBox="1"/>
            <p:nvPr/>
          </p:nvSpPr>
          <p:spPr>
            <a:xfrm>
              <a:off x="7405532" y="3222201"/>
              <a:ext cx="930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50ohms</a:t>
              </a:r>
              <a:endParaRPr lang="en-US" sz="1600" baseline="-25000" dirty="0"/>
            </a:p>
          </p:txBody>
        </p:sp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016431" y="2843629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40901" y="3157891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5996577" y="27835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8: Series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87546" y="1432560"/>
                <a:ext cx="9072926" cy="4590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forming a bandpass filter.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43.6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43.6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6.9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6" y="1432560"/>
                <a:ext cx="9072926" cy="4590276"/>
              </a:xfrm>
              <a:prstGeom prst="rect">
                <a:avLst/>
              </a:prstGeom>
              <a:blipFill>
                <a:blip r:embed="rId3"/>
                <a:stretch>
                  <a:fillRect l="-979" t="-55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30DA61-0E2C-B74E-A3BE-1367CC311BC3}"/>
              </a:ext>
            </a:extLst>
          </p:cNvPr>
          <p:cNvGrpSpPr/>
          <p:nvPr/>
        </p:nvGrpSpPr>
        <p:grpSpPr>
          <a:xfrm>
            <a:off x="9915638" y="1251601"/>
            <a:ext cx="1982068" cy="1001829"/>
            <a:chOff x="8488772" y="1462616"/>
            <a:chExt cx="1982068" cy="10018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851897" y="1570909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730999" y="1573795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8488772" y="19143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374" y="177115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8E1A9E-C7BE-ED48-9094-BF3BFDDA6933}"/>
                </a:ext>
              </a:extLst>
            </p:cNvPr>
            <p:cNvCxnSpPr>
              <a:cxnSpLocks/>
            </p:cNvCxnSpPr>
            <p:nvPr/>
          </p:nvCxnSpPr>
          <p:spPr>
            <a:xfrm>
              <a:off x="9152785" y="195190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9793160" y="1519829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0280783" y="19091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8754109" y="146261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8551533" y="2415808"/>
              <a:ext cx="182069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8510544" y="23682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0292509" y="23730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9: Parallel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804676" y="1365511"/>
                <a:ext cx="7765511" cy="49377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Again, find the resonant frequency, the frequencies corresponding to a 3db falloff, the bandwidth and the Q of this circuit.  This circuit is in the transmit oscillator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6" y="1365511"/>
                <a:ext cx="7765511" cy="4937747"/>
              </a:xfrm>
              <a:prstGeom prst="rect">
                <a:avLst/>
              </a:prstGeom>
              <a:blipFill>
                <a:blip r:embed="rId3"/>
                <a:stretch>
                  <a:fillRect l="-1307" r="-98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A5A6B-187C-3348-A7DD-263A075D3C88}"/>
              </a:ext>
            </a:extLst>
          </p:cNvPr>
          <p:cNvGrpSpPr/>
          <p:nvPr/>
        </p:nvGrpSpPr>
        <p:grpSpPr>
          <a:xfrm>
            <a:off x="8816743" y="1664101"/>
            <a:ext cx="2316584" cy="1764899"/>
            <a:chOff x="1933623" y="2414561"/>
            <a:chExt cx="2316584" cy="1764899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2343" y="3069439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244" y="3070232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06219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745919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3546" y="3798460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294780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1933623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214110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165954" y="2693848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269856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415876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3693873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3863976" y="3233273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7862651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8" y="169615"/>
            <a:ext cx="251177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40A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D5C9A-AF4C-574A-82C2-15BA7B54CE24}"/>
              </a:ext>
            </a:extLst>
          </p:cNvPr>
          <p:cNvGrpSpPr/>
          <p:nvPr/>
        </p:nvGrpSpPr>
        <p:grpSpPr>
          <a:xfrm>
            <a:off x="4497643" y="525039"/>
            <a:ext cx="7204578" cy="5807921"/>
            <a:chOff x="2215762" y="213051"/>
            <a:chExt cx="8252521" cy="6301509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72875" y="4983087"/>
              <a:ext cx="821047" cy="64008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5593080" y="805271"/>
              <a:ext cx="1009702" cy="5232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5694" y="6133560"/>
              <a:ext cx="304800" cy="381000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30" y="5545570"/>
              <a:ext cx="368300" cy="914400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0876" y="213051"/>
              <a:ext cx="700791" cy="58829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5616662" y="780283"/>
              <a:ext cx="101542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5020522" y="2812137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37097" y="1311261"/>
              <a:ext cx="821047" cy="64008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8265" y="3090491"/>
              <a:ext cx="821047" cy="64008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5669" y="2152922"/>
              <a:ext cx="821047" cy="64008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841" y="6121185"/>
              <a:ext cx="3297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9" y="6059906"/>
              <a:ext cx="34012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150" y="1832818"/>
              <a:ext cx="0" cy="8521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7568904" y="805272"/>
              <a:ext cx="1000631" cy="4889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7512461" y="755305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20" y="1023240"/>
              <a:ext cx="1445461" cy="34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1026694"/>
              <a:ext cx="9647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01455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270" y="1832818"/>
              <a:ext cx="1733984" cy="234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8069220" y="1294240"/>
              <a:ext cx="4510" cy="31977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7543847" y="254059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7543848" y="2526273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18" y="3569829"/>
              <a:ext cx="52457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7603647" y="425557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7603647" y="4303068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4" y="2092472"/>
              <a:ext cx="11574" cy="4481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8083398" y="3806586"/>
              <a:ext cx="0" cy="4754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67" y="2909926"/>
              <a:ext cx="0" cy="43801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3669548" y="4017830"/>
              <a:ext cx="1167699" cy="4866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3586412" y="4028016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8084443" y="4610843"/>
              <a:ext cx="0" cy="386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1493" y="5535009"/>
              <a:ext cx="1906" cy="3574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6473359" y="4899525"/>
              <a:ext cx="1070487" cy="4914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6455392" y="4844750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5" y="5892491"/>
              <a:ext cx="74755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13" y="4455986"/>
              <a:ext cx="645335" cy="9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8865431" y="3330353"/>
              <a:ext cx="548640" cy="51934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846673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4" y="280700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714" y="362602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87" y="451268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3829517" y="5758807"/>
              <a:ext cx="548640" cy="51934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2462934" y="586380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2444966" y="5868407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002" y="5362690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5807830" y="2716930"/>
              <a:ext cx="548640" cy="51934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52" y="3282798"/>
              <a:ext cx="0" cy="1854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288" y="5132823"/>
              <a:ext cx="173371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8263" y="5880281"/>
              <a:ext cx="1128397" cy="143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2" y="5362691"/>
              <a:ext cx="0" cy="54961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86" y="4455985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2831045" y="1278243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9655664" y="3250925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4462385" y="5774152"/>
              <a:ext cx="173371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2776816" y="240434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2749354" y="318862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8606187" y="1675127"/>
              <a:ext cx="107614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6862985" y="3120406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2215762" y="4778959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8908075" y="4892604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6719204" y="540192"/>
              <a:ext cx="10154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4184064" y="442252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4323741" y="1928565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3023097" y="2888757"/>
              <a:ext cx="967580" cy="367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3290626" y="3609282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4414680" y="4503776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6974383" y="1937634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7029746" y="3670232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6064" y="651859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75118" y="924856"/>
                <a:ext cx="8401603" cy="6026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for forward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for reverse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18" y="924856"/>
                <a:ext cx="8401603" cy="6026391"/>
              </a:xfrm>
              <a:prstGeom prst="rect">
                <a:avLst/>
              </a:prstGeom>
              <a:blipFill>
                <a:blip r:embed="rId3"/>
                <a:stretch>
                  <a:fillRect l="-12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B567206-0A64-A146-AEDA-1AE519454668}"/>
              </a:ext>
            </a:extLst>
          </p:cNvPr>
          <p:cNvGrpSpPr/>
          <p:nvPr/>
        </p:nvGrpSpPr>
        <p:grpSpPr>
          <a:xfrm>
            <a:off x="9008619" y="779931"/>
            <a:ext cx="2761638" cy="1347704"/>
            <a:chOff x="2041460" y="1200771"/>
            <a:chExt cx="2761638" cy="134770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8516" y="1406007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0537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64444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6465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76818" y="1398916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F1AD1B30-26CE-2544-8BE4-7E36FD5FD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839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8713D60-7A8B-D540-BF86-8F4A965909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E884B89C-5C0E-A14A-8978-424683729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0429FB8-2BC5-1643-A85B-41AA7828F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BC3A1A47-4841-DF42-A74C-45C5AFDAC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2217314" y="1200771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/>
            <p:nvPr/>
          </p:nvCxnSpPr>
          <p:spPr>
            <a:xfrm>
              <a:off x="2203888" y="1539323"/>
              <a:ext cx="519425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2731302" y="1276970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1A5160E-6254-7045-A397-23FC94BB1719}"/>
                </a:ext>
              </a:extLst>
            </p:cNvPr>
            <p:cNvSpPr/>
            <p:nvPr/>
          </p:nvSpPr>
          <p:spPr>
            <a:xfrm>
              <a:off x="2069815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4552069" y="1838858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087642" y="251274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2041460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2369714" y="1799745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2522114" y="202657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 - continued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841671" y="1300326"/>
                <a:ext cx="5930248" cy="27658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Phasor: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71" y="1300326"/>
                <a:ext cx="5930248" cy="2765873"/>
              </a:xfrm>
              <a:prstGeom prst="rect">
                <a:avLst/>
              </a:prstGeom>
              <a:blipFill>
                <a:blip r:embed="rId3"/>
                <a:stretch>
                  <a:fillRect l="-1496" t="-9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3C9E619-E3C2-484E-94D5-F07F239BA250}"/>
              </a:ext>
            </a:extLst>
          </p:cNvPr>
          <p:cNvSpPr txBox="1"/>
          <p:nvPr/>
        </p:nvSpPr>
        <p:spPr>
          <a:xfrm>
            <a:off x="11424745" y="1954477"/>
            <a:ext cx="767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E082D8-BDEA-2146-82BE-5C32DDE9B97C}"/>
              </a:ext>
            </a:extLst>
          </p:cNvPr>
          <p:cNvGrpSpPr/>
          <p:nvPr/>
        </p:nvGrpSpPr>
        <p:grpSpPr>
          <a:xfrm>
            <a:off x="6715219" y="4623605"/>
            <a:ext cx="4796869" cy="1292090"/>
            <a:chOff x="7127143" y="4097629"/>
            <a:chExt cx="4796869" cy="1292090"/>
          </a:xfrm>
        </p:grpSpPr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0053D95F-2620-2746-A4AC-3687AFE59500}"/>
                </a:ext>
              </a:extLst>
            </p:cNvPr>
            <p:cNvSpPr/>
            <p:nvPr/>
          </p:nvSpPr>
          <p:spPr>
            <a:xfrm rot="5400000">
              <a:off x="10369674" y="3960642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924829-5628-FF44-9C57-D28DED69BEF9}"/>
                </a:ext>
              </a:extLst>
            </p:cNvPr>
            <p:cNvCxnSpPr>
              <a:cxnSpLocks/>
            </p:cNvCxnSpPr>
            <p:nvPr/>
          </p:nvCxnSpPr>
          <p:spPr>
            <a:xfrm>
              <a:off x="9770586" y="4837968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6810C05-E349-E342-9170-74AEEF67F065}"/>
                </a:ext>
              </a:extLst>
            </p:cNvPr>
            <p:cNvSpPr/>
            <p:nvPr/>
          </p:nvSpPr>
          <p:spPr>
            <a:xfrm>
              <a:off x="11832572" y="48006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4A84A4-304E-8242-8004-3D4753D89497}"/>
                </a:ext>
              </a:extLst>
            </p:cNvPr>
            <p:cNvSpPr txBox="1"/>
            <p:nvPr/>
          </p:nvSpPr>
          <p:spPr>
            <a:xfrm>
              <a:off x="10431105" y="4097629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74CD6F-B47F-2549-822B-C8304D54C6E6}"/>
                </a:ext>
              </a:extLst>
            </p:cNvPr>
            <p:cNvCxnSpPr>
              <a:cxnSpLocks/>
            </p:cNvCxnSpPr>
            <p:nvPr/>
          </p:nvCxnSpPr>
          <p:spPr>
            <a:xfrm>
              <a:off x="11461560" y="5260878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83BD155-396E-A046-86A7-28DACFCB2AD7}"/>
                </a:ext>
              </a:extLst>
            </p:cNvPr>
            <p:cNvSpPr/>
            <p:nvPr/>
          </p:nvSpPr>
          <p:spPr>
            <a:xfrm>
              <a:off x="11827322" y="52099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42C40D-D9B9-2C43-A22B-61C4AD9ED4FC}"/>
                </a:ext>
              </a:extLst>
            </p:cNvPr>
            <p:cNvSpPr txBox="1"/>
            <p:nvPr/>
          </p:nvSpPr>
          <p:spPr>
            <a:xfrm>
              <a:off x="10708758" y="484202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A45E972-DAD7-A04D-97CF-586953F0317A}"/>
                </a:ext>
              </a:extLst>
            </p:cNvPr>
            <p:cNvCxnSpPr>
              <a:cxnSpLocks/>
            </p:cNvCxnSpPr>
            <p:nvPr/>
          </p:nvCxnSpPr>
          <p:spPr>
            <a:xfrm>
              <a:off x="10167157" y="44752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207">
              <a:extLst>
                <a:ext uri="{FF2B5EF4-FFF2-40B4-BE49-F238E27FC236}">
                  <a16:creationId xmlns:a16="http://schemas.microsoft.com/office/drawing/2014/main" id="{74635BAA-5FDE-5B4E-88BF-78FE4013AE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7813" y="4618649"/>
              <a:ext cx="304800" cy="762000"/>
              <a:chOff x="4560" y="2400"/>
              <a:chExt cx="192" cy="480"/>
            </a:xfrm>
          </p:grpSpPr>
          <p:sp>
            <p:nvSpPr>
              <p:cNvPr id="77" name="Oval 111">
                <a:extLst>
                  <a:ext uri="{FF2B5EF4-FFF2-40B4-BE49-F238E27FC236}">
                    <a16:creationId xmlns:a16="http://schemas.microsoft.com/office/drawing/2014/main" id="{13F4B067-F755-594D-A276-2BE6E8BF90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8" name="Line 112">
                <a:extLst>
                  <a:ext uri="{FF2B5EF4-FFF2-40B4-BE49-F238E27FC236}">
                    <a16:creationId xmlns:a16="http://schemas.microsoft.com/office/drawing/2014/main" id="{E7EB77A3-66FC-6B40-9B91-A3B99FB91E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13">
                <a:extLst>
                  <a:ext uri="{FF2B5EF4-FFF2-40B4-BE49-F238E27FC236}">
                    <a16:creationId xmlns:a16="http://schemas.microsoft.com/office/drawing/2014/main" id="{0CBC5616-5AAB-1540-811A-571859479F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14">
                <a:extLst>
                  <a:ext uri="{FF2B5EF4-FFF2-40B4-BE49-F238E27FC236}">
                    <a16:creationId xmlns:a16="http://schemas.microsoft.com/office/drawing/2014/main" id="{B708AD24-21AE-2D4D-A07F-1D186425A3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15">
                <a:extLst>
                  <a:ext uri="{FF2B5EF4-FFF2-40B4-BE49-F238E27FC236}">
                    <a16:creationId xmlns:a16="http://schemas.microsoft.com/office/drawing/2014/main" id="{4AC1BC11-0AFB-C247-B7B0-4E2723C139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6">
                <a:extLst>
                  <a:ext uri="{FF2B5EF4-FFF2-40B4-BE49-F238E27FC236}">
                    <a16:creationId xmlns:a16="http://schemas.microsoft.com/office/drawing/2014/main" id="{F3DF03CB-F6C8-E846-AF53-931D93DABF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4A23B0A3-441F-7E43-AD68-A7835B4E16F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95BED2B-5D01-5447-8490-AA92A18AAA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5938ADEB-1E39-7542-BFE8-D4E9B5EEB4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4A9999E7-BBA4-D849-B5D0-80486916E5E5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769852" y="4183808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F6C3108-DFA9-4D47-BFEF-4A278D72B5D5}"/>
                </a:ext>
              </a:extLst>
            </p:cNvPr>
            <p:cNvSpPr txBox="1"/>
            <p:nvPr/>
          </p:nvSpPr>
          <p:spPr>
            <a:xfrm>
              <a:off x="7369069" y="423489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A5C92F-A003-4948-BC95-6F4C0512A72A}"/>
                    </a:ext>
                  </a:extLst>
                </p:cNvPr>
                <p:cNvSpPr txBox="1"/>
                <p:nvPr/>
              </p:nvSpPr>
              <p:spPr>
                <a:xfrm>
                  <a:off x="7127143" y="4846364"/>
                  <a:ext cx="5271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A5C92F-A003-4948-BC95-6F4C0512A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7143" y="4846364"/>
                  <a:ext cx="527174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C49BE8C-E2BE-1442-9E16-08993BFF78F7}"/>
                </a:ext>
              </a:extLst>
            </p:cNvPr>
            <p:cNvSpPr/>
            <p:nvPr/>
          </p:nvSpPr>
          <p:spPr>
            <a:xfrm>
              <a:off x="7767535" y="52982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29AAC4-1B53-AD48-B074-DF8F2145B4EE}"/>
                </a:ext>
              </a:extLst>
            </p:cNvPr>
            <p:cNvSpPr/>
            <p:nvPr/>
          </p:nvSpPr>
          <p:spPr>
            <a:xfrm>
              <a:off x="7761312" y="41443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AF801D26-D078-EA47-BA47-39C8CDEE80C6}"/>
                </a:ext>
              </a:extLst>
            </p:cNvPr>
            <p:cNvSpPr/>
            <p:nvPr/>
          </p:nvSpPr>
          <p:spPr>
            <a:xfrm>
              <a:off x="8967210" y="4853662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B56C978D-7FCA-4A4C-8F7C-FE35F510A263}"/>
                </a:ext>
              </a:extLst>
            </p:cNvPr>
            <p:cNvSpPr/>
            <p:nvPr/>
          </p:nvSpPr>
          <p:spPr>
            <a:xfrm flipH="1">
              <a:off x="8465081" y="4855121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B9D811E-7829-4141-88B2-D06A52CFE91A}"/>
              </a:ext>
            </a:extLst>
          </p:cNvPr>
          <p:cNvGrpSpPr/>
          <p:nvPr/>
        </p:nvGrpSpPr>
        <p:grpSpPr>
          <a:xfrm>
            <a:off x="6928658" y="1148783"/>
            <a:ext cx="4592777" cy="2551775"/>
            <a:chOff x="6928658" y="1148783"/>
            <a:chExt cx="4592777" cy="2551775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483622" y="555633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64" y="1974529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429995" y="19257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3950" y="2334094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58983" y="233934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424745" y="2288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43008" y="3169845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90808" y="2413515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402847" y="1978674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002064" y="202976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821749" y="207764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290808" y="1495905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0808" y="1495905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0909" b="-15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278952" y="3320839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952" y="3320839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210695" y="1925767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0695" y="1925767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9977950" y="2075054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994" y="2075054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664560" y="1887083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4317" y="3318141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371992" y="160296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628987" y="1148783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8987" y="1148783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646349" y="2383291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349" y="2383291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816960" y="2039483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865959" y="154344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1347" y="2421291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6928658" y="2612279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B1BC068-4D40-3B4B-98B3-AB6CB7D1F810}"/>
                  </a:ext>
                </a:extLst>
              </p:cNvPr>
              <p:cNvSpPr txBox="1"/>
              <p:nvPr/>
            </p:nvSpPr>
            <p:spPr>
              <a:xfrm>
                <a:off x="1303769" y="4484579"/>
                <a:ext cx="4909738" cy="15486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B1BC068-4D40-3B4B-98B3-AB6CB7D1F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769" y="4484579"/>
                <a:ext cx="4909738" cy="1548692"/>
              </a:xfrm>
              <a:prstGeom prst="rect">
                <a:avLst/>
              </a:prstGeom>
              <a:blipFill>
                <a:blip r:embed="rId10"/>
                <a:stretch>
                  <a:fillRect l="-1804" t="-2439" r="-10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10: Coax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74173" y="1869093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73" y="1869093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1775" t="-10000" b="-2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0FCF6-34D4-2A4D-AD0D-477976C98A15}"/>
              </a:ext>
            </a:extLst>
          </p:cNvPr>
          <p:cNvGrpSpPr/>
          <p:nvPr/>
        </p:nvGrpSpPr>
        <p:grpSpPr>
          <a:xfrm>
            <a:off x="8215454" y="2638323"/>
            <a:ext cx="3428466" cy="1133353"/>
            <a:chOff x="1121318" y="1589460"/>
            <a:chExt cx="3428466" cy="1133353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06ACFCA-4C1A-3A4D-ADBC-53EEEADF647B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C3BCB82-F1BB-124A-A614-187D739C7F56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8E518DD-4E11-D94A-B845-F10AF19E849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11: Waves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  <a:blipFill>
                <a:blip r:embed="rId2"/>
                <a:stretch>
                  <a:fillRect l="-483" t="-15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4510" r="-84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9259" r="-843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12: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6041" y="1268970"/>
                <a:ext cx="7127729" cy="51353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use it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the wave velocity by calculating the resonant frequency and noting the time delay with a scope on the input and output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Confirm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41" y="1268970"/>
                <a:ext cx="7127729" cy="5135322"/>
              </a:xfrm>
              <a:prstGeom prst="rect">
                <a:avLst/>
              </a:prstGeom>
              <a:blipFill>
                <a:blip r:embed="rId3"/>
                <a:stretch>
                  <a:fillRect l="-1246" t="-493" r="-8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8BA0A6-0072-8C4A-9A36-6F4ACE82F689}"/>
                  </a:ext>
                </a:extLst>
              </p:cNvPr>
              <p:cNvSpPr txBox="1"/>
              <p:nvPr/>
            </p:nvSpPr>
            <p:spPr>
              <a:xfrm>
                <a:off x="11647739" y="2281210"/>
                <a:ext cx="552547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8BA0A6-0072-8C4A-9A36-6F4ACE82F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739" y="2281210"/>
                <a:ext cx="552547" cy="362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421AE7A-E07F-F046-B38F-5EC2F4F93D93}"/>
              </a:ext>
            </a:extLst>
          </p:cNvPr>
          <p:cNvGrpSpPr/>
          <p:nvPr/>
        </p:nvGrpSpPr>
        <p:grpSpPr>
          <a:xfrm>
            <a:off x="7693385" y="1131460"/>
            <a:ext cx="4230627" cy="1473635"/>
            <a:chOff x="7513802" y="1589460"/>
            <a:chExt cx="4230627" cy="1473635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706616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361294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52989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91004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6944" y="2671840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1977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647739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66002" y="3057425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3802" y="2301095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55188" y="196168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818602" y="187402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62196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Filters</a:t>
            </a:r>
            <a:endParaRPr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65F956-2EAE-9D4A-9CF8-30BE2D27D189}"/>
              </a:ext>
            </a:extLst>
          </p:cNvPr>
          <p:cNvSpPr txBox="1"/>
          <p:nvPr/>
        </p:nvSpPr>
        <p:spPr>
          <a:xfrm>
            <a:off x="930707" y="1237229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612646-6914-DA44-B9BD-9329A086A12C}"/>
              </a:ext>
            </a:extLst>
          </p:cNvPr>
          <p:cNvSpPr txBox="1"/>
          <p:nvPr/>
        </p:nvSpPr>
        <p:spPr>
          <a:xfrm>
            <a:off x="1586952" y="1225920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CE9392-3361-CE4B-9665-F79F7740EB01}"/>
              </a:ext>
            </a:extLst>
          </p:cNvPr>
          <p:cNvSpPr txBox="1"/>
          <p:nvPr/>
        </p:nvSpPr>
        <p:spPr>
          <a:xfrm>
            <a:off x="186222" y="916370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7B67AB-79A2-0540-A415-3ABBA0D27A8E}"/>
              </a:ext>
            </a:extLst>
          </p:cNvPr>
          <p:cNvSpPr txBox="1"/>
          <p:nvPr/>
        </p:nvSpPr>
        <p:spPr>
          <a:xfrm>
            <a:off x="207772" y="2674356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High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517BC3-1C1B-124A-B0E8-88116B12F8A4}"/>
              </a:ext>
            </a:extLst>
          </p:cNvPr>
          <p:cNvSpPr txBox="1"/>
          <p:nvPr/>
        </p:nvSpPr>
        <p:spPr>
          <a:xfrm>
            <a:off x="387066" y="4481186"/>
            <a:ext cx="17415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7 MHz band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EE74-04F5-9643-A111-F5D113D676DB}"/>
              </a:ext>
            </a:extLst>
          </p:cNvPr>
          <p:cNvGrpSpPr/>
          <p:nvPr/>
        </p:nvGrpSpPr>
        <p:grpSpPr>
          <a:xfrm>
            <a:off x="282075" y="4786731"/>
            <a:ext cx="2941141" cy="1241577"/>
            <a:chOff x="2814191" y="4758934"/>
            <a:chExt cx="2941141" cy="1241577"/>
          </a:xfrm>
        </p:grpSpPr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082997" y="5231777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2885004" y="51718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2913467" y="595415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2867282" y="58984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4749249" y="59090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77300" y="4862354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269137" y="4848206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14191" y="5359994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3365185" y="5562171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3765519" y="4758934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4837146" y="542899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6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889" y="5202782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164" y="5211719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4745706" y="517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15816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A4AE0-457B-294A-9000-A2AB86C72C1D}"/>
              </a:ext>
            </a:extLst>
          </p:cNvPr>
          <p:cNvGrpSpPr/>
          <p:nvPr/>
        </p:nvGrpSpPr>
        <p:grpSpPr>
          <a:xfrm>
            <a:off x="72685" y="1683410"/>
            <a:ext cx="2286486" cy="875692"/>
            <a:chOff x="2479701" y="1683410"/>
            <a:chExt cx="2286486" cy="875692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29028" y="1395374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049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956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638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452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2750327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57" y="2512744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2721972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2479701" y="1978249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663" y="1752588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4625205" y="1712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4603939" y="24676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3184996" y="198179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4421857" y="196052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3522963" y="172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E549-2560-FF44-8BEA-914265CCB4BF}"/>
              </a:ext>
            </a:extLst>
          </p:cNvPr>
          <p:cNvGrpSpPr/>
          <p:nvPr/>
        </p:nvGrpSpPr>
        <p:grpSpPr>
          <a:xfrm>
            <a:off x="307866" y="2996272"/>
            <a:ext cx="1980497" cy="1288849"/>
            <a:chOff x="2714882" y="2996272"/>
            <a:chExt cx="1980497" cy="1288849"/>
          </a:xfrm>
        </p:grpSpPr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30597" y="3516387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4282" y="3128613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732604" y="34564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067" y="423876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4882" y="4183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4586216" y="34706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4596849" y="4193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92816" y="313407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1079" y="3134078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61254" y="351852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2973555" y="372830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4160484" y="374781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2978199" y="301436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3613119" y="3002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4093953" y="2996272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3398913" y="34742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3976617" y="347774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826529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578E1C3-C4B0-424F-BBBD-67E7F00D1D89}"/>
              </a:ext>
            </a:extLst>
          </p:cNvPr>
          <p:cNvSpPr txBox="1"/>
          <p:nvPr/>
        </p:nvSpPr>
        <p:spPr>
          <a:xfrm>
            <a:off x="2912917" y="1225920"/>
            <a:ext cx="5622648" cy="50378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17076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bandpass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71" y="1040431"/>
                <a:ext cx="8548508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71" y="1040431"/>
                <a:ext cx="8548508" cy="5364528"/>
              </a:xfrm>
              <a:prstGeom prst="rect">
                <a:avLst/>
              </a:prstGeom>
              <a:blipFill>
                <a:blip r:embed="rId3"/>
                <a:stretch>
                  <a:fillRect l="-1039" r="-4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262902" y="1223460"/>
            <a:ext cx="2343453" cy="1338186"/>
            <a:chOff x="1726030" y="1999315"/>
            <a:chExt cx="2343453" cy="133818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705143" y="32460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89974" y="125136"/>
            <a:ext cx="114464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Filter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DC600-F8AA-274B-AE17-12595F0B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BB88A3-60AD-074B-B4C1-25664104D48D}"/>
              </a:ext>
            </a:extLst>
          </p:cNvPr>
          <p:cNvGrpSpPr/>
          <p:nvPr/>
        </p:nvGrpSpPr>
        <p:grpSpPr>
          <a:xfrm>
            <a:off x="8105985" y="1877307"/>
            <a:ext cx="3943852" cy="3103386"/>
            <a:chOff x="2231658" y="1062656"/>
            <a:chExt cx="3943852" cy="31033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6B11EC-2C02-8E42-B2BA-1C1015689D3E}"/>
                </a:ext>
              </a:extLst>
            </p:cNvPr>
            <p:cNvSpPr txBox="1"/>
            <p:nvPr/>
          </p:nvSpPr>
          <p:spPr>
            <a:xfrm>
              <a:off x="4886507" y="23742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grpSp>
          <p:nvGrpSpPr>
            <p:cNvPr id="32" name="Group 222">
              <a:extLst>
                <a:ext uri="{FF2B5EF4-FFF2-40B4-BE49-F238E27FC236}">
                  <a16:creationId xmlns:a16="http://schemas.microsoft.com/office/drawing/2014/main" id="{5A32F7E5-DC5F-4848-B3A5-CB9A0A34D5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8587" y="2446808"/>
              <a:ext cx="304800" cy="381000"/>
              <a:chOff x="4272" y="3072"/>
              <a:chExt cx="192" cy="240"/>
            </a:xfrm>
          </p:grpSpPr>
          <p:sp>
            <p:nvSpPr>
              <p:cNvPr id="33" name="Line 99">
                <a:extLst>
                  <a:ext uri="{FF2B5EF4-FFF2-40B4-BE49-F238E27FC236}">
                    <a16:creationId xmlns:a16="http://schemas.microsoft.com/office/drawing/2014/main" id="{781E2F0C-5066-8D44-A382-76039A3E9C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0">
                <a:extLst>
                  <a:ext uri="{FF2B5EF4-FFF2-40B4-BE49-F238E27FC236}">
                    <a16:creationId xmlns:a16="http://schemas.microsoft.com/office/drawing/2014/main" id="{98BB8122-B3EE-DD47-841F-B9F2B2B987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1">
                <a:extLst>
                  <a:ext uri="{FF2B5EF4-FFF2-40B4-BE49-F238E27FC236}">
                    <a16:creationId xmlns:a16="http://schemas.microsoft.com/office/drawing/2014/main" id="{66573A7B-73A7-E849-8A1A-899FE83C0A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2">
                <a:extLst>
                  <a:ext uri="{FF2B5EF4-FFF2-40B4-BE49-F238E27FC236}">
                    <a16:creationId xmlns:a16="http://schemas.microsoft.com/office/drawing/2014/main" id="{2E1F9585-C38A-644F-BCC7-EBD55251B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3">
                <a:extLst>
                  <a:ext uri="{FF2B5EF4-FFF2-40B4-BE49-F238E27FC236}">
                    <a16:creationId xmlns:a16="http://schemas.microsoft.com/office/drawing/2014/main" id="{DFF2C887-0B8F-8F48-A089-3F95DA615B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4">
                <a:extLst>
                  <a:ext uri="{FF2B5EF4-FFF2-40B4-BE49-F238E27FC236}">
                    <a16:creationId xmlns:a16="http://schemas.microsoft.com/office/drawing/2014/main" id="{ACED6E18-1863-3748-97FF-09134E1F7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E368464-0F79-D142-83B1-D83644313DA6}"/>
                </a:ext>
              </a:extLst>
            </p:cNvPr>
            <p:cNvSpPr/>
            <p:nvPr/>
          </p:nvSpPr>
          <p:spPr>
            <a:xfrm>
              <a:off x="5054248" y="22340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14FB8-2972-8843-BC9C-BD27771787B4}"/>
                </a:ext>
              </a:extLst>
            </p:cNvPr>
            <p:cNvSpPr txBox="1"/>
            <p:nvPr/>
          </p:nvSpPr>
          <p:spPr>
            <a:xfrm flipH="1">
              <a:off x="2276401" y="2043435"/>
              <a:ext cx="65590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DC0B9B-CF7F-1F47-809B-1D998D0B28AE}"/>
                </a:ext>
              </a:extLst>
            </p:cNvPr>
            <p:cNvSpPr txBox="1"/>
            <p:nvPr/>
          </p:nvSpPr>
          <p:spPr>
            <a:xfrm>
              <a:off x="3123005" y="106265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5AB882-061C-BB4A-972B-446A0C324F08}"/>
                </a:ext>
              </a:extLst>
            </p:cNvPr>
            <p:cNvSpPr txBox="1"/>
            <p:nvPr/>
          </p:nvSpPr>
          <p:spPr>
            <a:xfrm>
              <a:off x="2231658" y="1538768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Ant</a:t>
              </a:r>
            </a:p>
          </p:txBody>
        </p:sp>
        <p:grpSp>
          <p:nvGrpSpPr>
            <p:cNvPr id="89" name="Group 478">
              <a:extLst>
                <a:ext uri="{FF2B5EF4-FFF2-40B4-BE49-F238E27FC236}">
                  <a16:creationId xmlns:a16="http://schemas.microsoft.com/office/drawing/2014/main" id="{17BC810D-AC82-0242-9CF1-4F40EC9095F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551369" y="1891034"/>
              <a:ext cx="401622" cy="609600"/>
              <a:chOff x="4656" y="1344"/>
              <a:chExt cx="192" cy="38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6C6E3675-6884-E840-B469-21B0F47D4F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36">
                <a:extLst>
                  <a:ext uri="{FF2B5EF4-FFF2-40B4-BE49-F238E27FC236}">
                    <a16:creationId xmlns:a16="http://schemas.microsoft.com/office/drawing/2014/main" id="{1EC7D462-CB05-EC47-8F93-DC0997F01F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37">
                <a:extLst>
                  <a:ext uri="{FF2B5EF4-FFF2-40B4-BE49-F238E27FC236}">
                    <a16:creationId xmlns:a16="http://schemas.microsoft.com/office/drawing/2014/main" id="{7A95B22C-3D3E-0C47-9604-43498DAA01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5AC2EE97-3B68-C348-ABF1-4FE6295664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4" name="Group 209">
              <a:extLst>
                <a:ext uri="{FF2B5EF4-FFF2-40B4-BE49-F238E27FC236}">
                  <a16:creationId xmlns:a16="http://schemas.microsoft.com/office/drawing/2014/main" id="{FD76EB74-4E47-2745-93B9-E780F52CC75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244917" y="1520667"/>
              <a:ext cx="152400" cy="762000"/>
              <a:chOff x="3935" y="1728"/>
              <a:chExt cx="96" cy="480"/>
            </a:xfrm>
          </p:grpSpPr>
          <p:sp>
            <p:nvSpPr>
              <p:cNvPr id="95" name="Arc 59">
                <a:extLst>
                  <a:ext uri="{FF2B5EF4-FFF2-40B4-BE49-F238E27FC236}">
                    <a16:creationId xmlns:a16="http://schemas.microsoft.com/office/drawing/2014/main" id="{CF971EC3-8472-AE4D-895F-848390592D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0">
                <a:extLst>
                  <a:ext uri="{FF2B5EF4-FFF2-40B4-BE49-F238E27FC236}">
                    <a16:creationId xmlns:a16="http://schemas.microsoft.com/office/drawing/2014/main" id="{2F5A1F57-431C-8244-BED2-F06866EFD9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61">
                <a:extLst>
                  <a:ext uri="{FF2B5EF4-FFF2-40B4-BE49-F238E27FC236}">
                    <a16:creationId xmlns:a16="http://schemas.microsoft.com/office/drawing/2014/main" id="{E5A411D3-5432-4D47-B11F-9DE14937D2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Arc 62">
                <a:extLst>
                  <a:ext uri="{FF2B5EF4-FFF2-40B4-BE49-F238E27FC236}">
                    <a16:creationId xmlns:a16="http://schemas.microsoft.com/office/drawing/2014/main" id="{A2E8F309-BEEE-4646-B67E-445A149C02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63">
                <a:extLst>
                  <a:ext uri="{FF2B5EF4-FFF2-40B4-BE49-F238E27FC236}">
                    <a16:creationId xmlns:a16="http://schemas.microsoft.com/office/drawing/2014/main" id="{082BF253-2942-3449-BE72-3CC96069C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64">
                <a:extLst>
                  <a:ext uri="{FF2B5EF4-FFF2-40B4-BE49-F238E27FC236}">
                    <a16:creationId xmlns:a16="http://schemas.microsoft.com/office/drawing/2014/main" id="{9ACBFA37-EE63-5A4A-964C-9E9FD4914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Arc 65">
                <a:extLst>
                  <a:ext uri="{FF2B5EF4-FFF2-40B4-BE49-F238E27FC236}">
                    <a16:creationId xmlns:a16="http://schemas.microsoft.com/office/drawing/2014/main" id="{5A9F111B-00D7-0142-A630-5DEC8CFA5A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6">
                <a:extLst>
                  <a:ext uri="{FF2B5EF4-FFF2-40B4-BE49-F238E27FC236}">
                    <a16:creationId xmlns:a16="http://schemas.microsoft.com/office/drawing/2014/main" id="{08E9EB33-DD19-1942-B0D8-FB36A082F3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7">
                <a:extLst>
                  <a:ext uri="{FF2B5EF4-FFF2-40B4-BE49-F238E27FC236}">
                    <a16:creationId xmlns:a16="http://schemas.microsoft.com/office/drawing/2014/main" id="{36AC712B-2758-DD45-A3AE-A88B663031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68">
                <a:extLst>
                  <a:ext uri="{FF2B5EF4-FFF2-40B4-BE49-F238E27FC236}">
                    <a16:creationId xmlns:a16="http://schemas.microsoft.com/office/drawing/2014/main" id="{4805DAA8-722C-AE4C-9202-A59BB29845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9">
                <a:extLst>
                  <a:ext uri="{FF2B5EF4-FFF2-40B4-BE49-F238E27FC236}">
                    <a16:creationId xmlns:a16="http://schemas.microsoft.com/office/drawing/2014/main" id="{557969BE-E8F8-4C4A-A0C2-AEF7E4D7F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70">
                <a:extLst>
                  <a:ext uri="{FF2B5EF4-FFF2-40B4-BE49-F238E27FC236}">
                    <a16:creationId xmlns:a16="http://schemas.microsoft.com/office/drawing/2014/main" id="{B6F6F0EB-D29B-F445-B93A-91B867D565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71">
                <a:extLst>
                  <a:ext uri="{FF2B5EF4-FFF2-40B4-BE49-F238E27FC236}">
                    <a16:creationId xmlns:a16="http://schemas.microsoft.com/office/drawing/2014/main" id="{5FE7C589-5D52-C64D-85EA-D9465CFD2F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E111C8EF-5F2F-334D-A27D-0C732524E5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1957" y="18910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CEF4E8F4-9529-3446-9962-3B8CB2E526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24019" y="1523553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8408E5E9-7628-E449-9E68-11064FD511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C2A84699-8AB3-8449-A397-4F8BF0A1EA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C90A4791-DB10-444F-8083-C38DF2DA18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EC882256-D3D0-7E43-B440-FDD3135C21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319C02E-2AF3-9742-A913-4703C07C8176}"/>
                </a:ext>
              </a:extLst>
            </p:cNvPr>
            <p:cNvSpPr/>
            <p:nvPr/>
          </p:nvSpPr>
          <p:spPr>
            <a:xfrm>
              <a:off x="2881792" y="1864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D68B577-44AA-3649-AB44-734EB8A37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394" y="172091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BDD127D-5AB0-D24F-8B57-73E8DFE6DC8D}"/>
                </a:ext>
              </a:extLst>
            </p:cNvPr>
            <p:cNvSpPr/>
            <p:nvPr/>
          </p:nvSpPr>
          <p:spPr>
            <a:xfrm>
              <a:off x="2878503" y="2142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CC5DB51-8FEC-7044-98E7-D4043B8DE519}"/>
                </a:ext>
              </a:extLst>
            </p:cNvPr>
            <p:cNvSpPr txBox="1"/>
            <p:nvPr/>
          </p:nvSpPr>
          <p:spPr>
            <a:xfrm>
              <a:off x="3910055" y="205566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2N4124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61D507-D50D-F848-B71D-27FAB41F031B}"/>
                </a:ext>
              </a:extLst>
            </p:cNvPr>
            <p:cNvCxnSpPr>
              <a:cxnSpLocks/>
            </p:cNvCxnSpPr>
            <p:nvPr/>
          </p:nvCxnSpPr>
          <p:spPr>
            <a:xfrm>
              <a:off x="3545805" y="190166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2F2B5290-A5A9-BC49-AA09-EC105ACE9DD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227380" y="18237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C1D3D0-5AF2-B442-B503-BC5FA2A8C0A0}"/>
                </a:ext>
              </a:extLst>
            </p:cNvPr>
            <p:cNvSpPr txBox="1"/>
            <p:nvPr/>
          </p:nvSpPr>
          <p:spPr>
            <a:xfrm>
              <a:off x="2965675" y="22402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</a:p>
          </p:txBody>
        </p: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880427E3-4693-3549-9CCF-0218F94DA6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2868" y="2545296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4B081D6D-D47A-494B-901E-CDCE719F94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AABEE85A-300B-3E43-9AB4-16B5BDFF7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25FC8EED-DFFD-F245-AD1A-B29E6533A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29C06759-B67E-1843-8716-EFE7B114BC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71B62652-3550-A54D-AFFB-963E09820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02DD7F5E-6B16-F642-A22E-C4A9170DD1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90FCEE60-C9F7-894E-8D36-51018AA0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9111" y="2282798"/>
              <a:ext cx="32225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19AC61-9D1C-6F40-9A93-EEFB83717AD1}"/>
                </a:ext>
              </a:extLst>
            </p:cNvPr>
            <p:cNvSpPr txBox="1"/>
            <p:nvPr/>
          </p:nvSpPr>
          <p:spPr>
            <a:xfrm>
              <a:off x="4186180" y="122843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15uH</a:t>
              </a:r>
            </a:p>
          </p:txBody>
        </p:sp>
        <p:grpSp>
          <p:nvGrpSpPr>
            <p:cNvPr id="130" name="Group 210">
              <a:extLst>
                <a:ext uri="{FF2B5EF4-FFF2-40B4-BE49-F238E27FC236}">
                  <a16:creationId xmlns:a16="http://schemas.microsoft.com/office/drawing/2014/main" id="{56EADE58-CC2C-2241-BDFB-881678F39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3501" y="2744150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CDA09357-4A44-8846-88CA-9710BE251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CA61DB9A-0628-8F4E-8866-2C9D7A2BDF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5C326556-6649-A749-BA1D-973D2CBAEE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D36C7927-BA0E-C848-8773-1FA73A663B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6CD7F97-C4B7-E244-B530-3D2FA8D21B7C}"/>
                </a:ext>
              </a:extLst>
            </p:cNvPr>
            <p:cNvSpPr/>
            <p:nvPr/>
          </p:nvSpPr>
          <p:spPr>
            <a:xfrm>
              <a:off x="3569234" y="34177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BA15CC6-CA89-D746-8B3A-28527B4FC01C}"/>
                </a:ext>
              </a:extLst>
            </p:cNvPr>
            <p:cNvSpPr/>
            <p:nvPr/>
          </p:nvSpPr>
          <p:spPr>
            <a:xfrm>
              <a:off x="3572775" y="2156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6CA37F5-12AF-314C-B552-98E88CF05B31}"/>
                </a:ext>
              </a:extLst>
            </p:cNvPr>
            <p:cNvSpPr txBox="1"/>
            <p:nvPr/>
          </p:nvSpPr>
          <p:spPr>
            <a:xfrm>
              <a:off x="2976138" y="2875823"/>
              <a:ext cx="5449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94B97B3-F7A4-1F43-8930-8B8302C41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5901" y="2204775"/>
              <a:ext cx="0" cy="5817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FB771B-0FAC-8845-97B9-08FA268F342C}"/>
                </a:ext>
              </a:extLst>
            </p:cNvPr>
            <p:cNvSpPr txBox="1"/>
            <p:nvPr/>
          </p:nvSpPr>
          <p:spPr>
            <a:xfrm>
              <a:off x="3150501" y="3642824"/>
              <a:ext cx="91195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receiver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switch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B3B63D6-2F4A-9340-9BF9-BDF066D64F1B}"/>
                </a:ext>
              </a:extLst>
            </p:cNvPr>
            <p:cNvSpPr txBox="1"/>
            <p:nvPr/>
          </p:nvSpPr>
          <p:spPr>
            <a:xfrm>
              <a:off x="5263556" y="2063856"/>
              <a:ext cx="91195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Mixer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197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47552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13: </a:t>
            </a:r>
            <a:r>
              <a:rPr lang="en-US" sz="4400" dirty="0" err="1"/>
              <a:t>Norcal</a:t>
            </a:r>
            <a:r>
              <a:rPr lang="en-US" sz="4400" dirty="0"/>
              <a:t> Harmonic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03248" y="1471137"/>
            <a:ext cx="6666824" cy="45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 T37-2 core, 18 turns, 1.3uH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Compare loss at 7MHz and 14MHz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rtl="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7121797" y="708282"/>
            <a:ext cx="4940588" cy="1347964"/>
            <a:chOff x="2591360" y="2315543"/>
            <a:chExt cx="4940588" cy="134796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61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338C0C2-9D08-4045-B5D8-D5920C274126}"/>
                </a:ext>
              </a:extLst>
            </p:cNvPr>
            <p:cNvSpPr txBox="1"/>
            <p:nvPr/>
          </p:nvSpPr>
          <p:spPr>
            <a:xfrm>
              <a:off x="2591360" y="2672301"/>
              <a:ext cx="171111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Power  amp, or,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unction generator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42603" y="54299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14: </a:t>
            </a:r>
            <a:r>
              <a:rPr lang="en-US" sz="4400" dirty="0" err="1"/>
              <a:t>Norcal</a:t>
            </a:r>
            <a:r>
              <a:rPr lang="en-US" sz="4400" dirty="0"/>
              <a:t> IF Cohn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34044" y="1518138"/>
            <a:ext cx="6868596" cy="4886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through X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4.91 MHz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</a:t>
            </a:r>
            <a:r>
              <a:rPr lang="en-US" sz="2000" baseline="-25000" dirty="0">
                <a:solidFill>
                  <a:srgbClr val="000000"/>
                </a:solidFill>
              </a:rPr>
              <a:t>10</a:t>
            </a:r>
            <a:r>
              <a:rPr lang="en-US" sz="2000" dirty="0">
                <a:solidFill>
                  <a:srgbClr val="000000"/>
                </a:solidFill>
              </a:rPr>
              <a:t>, C</a:t>
            </a:r>
            <a:r>
              <a:rPr lang="en-US" sz="2000" baseline="-25000" dirty="0">
                <a:solidFill>
                  <a:srgbClr val="000000"/>
                </a:solidFill>
              </a:rPr>
              <a:t>11</a:t>
            </a:r>
            <a:r>
              <a:rPr lang="en-US" sz="2000" dirty="0">
                <a:solidFill>
                  <a:srgbClr val="000000"/>
                </a:solidFill>
              </a:rPr>
              <a:t>, C</a:t>
            </a:r>
            <a:r>
              <a:rPr lang="en-US" sz="2000" baseline="-25000" dirty="0">
                <a:solidFill>
                  <a:srgbClr val="000000"/>
                </a:solidFill>
              </a:rPr>
              <a:t>12</a:t>
            </a:r>
            <a:r>
              <a:rPr lang="en-US" sz="2000" dirty="0">
                <a:solidFill>
                  <a:srgbClr val="000000"/>
                </a:solidFill>
              </a:rPr>
              <a:t> are 270 pF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function generator to 50mV</a:t>
            </a:r>
            <a:r>
              <a:rPr lang="en-US" sz="20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r>
              <a:rPr lang="en-US" sz="2000" baseline="-25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from function generator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R and X for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373583" y="811113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50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077A13A-0F1E-B24E-A97F-8287D34ED75C}"/>
              </a:ext>
            </a:extLst>
          </p:cNvPr>
          <p:cNvSpPr txBox="1"/>
          <p:nvPr/>
        </p:nvSpPr>
        <p:spPr>
          <a:xfrm>
            <a:off x="9721466" y="3187491"/>
            <a:ext cx="17451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Matching network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288FE-392F-ED43-B8C8-F4B4670EFE26}"/>
              </a:ext>
            </a:extLst>
          </p:cNvPr>
          <p:cNvGrpSpPr/>
          <p:nvPr/>
        </p:nvGrpSpPr>
        <p:grpSpPr>
          <a:xfrm>
            <a:off x="9785208" y="3778134"/>
            <a:ext cx="1764789" cy="2129790"/>
            <a:chOff x="7845568" y="3265513"/>
            <a:chExt cx="1764789" cy="212979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FE57CE5-4E6D-C44A-9AA2-BA9E949CCB17}"/>
                </a:ext>
              </a:extLst>
            </p:cNvPr>
            <p:cNvGrpSpPr/>
            <p:nvPr/>
          </p:nvGrpSpPr>
          <p:grpSpPr>
            <a:xfrm>
              <a:off x="7845568" y="4083530"/>
              <a:ext cx="548640" cy="519348"/>
              <a:chOff x="7097485" y="3689251"/>
              <a:chExt cx="548640" cy="519348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631BD-688D-9146-B6B8-DC58F9A04BB0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32E1C4-4074-8D47-9D4F-75578120FA3C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F3F5DEE4-A145-7540-AFC1-DA68EDF40C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6149" y="32981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8324" y="3306515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1461" y="393617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2343" y="459592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330735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9518917" y="3265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534570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9518917" y="53038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49" y="4628227"/>
              <a:ext cx="0" cy="7297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CFA436-20CF-A04B-965C-392E763C0116}"/>
              </a:ext>
            </a:extLst>
          </p:cNvPr>
          <p:cNvSpPr txBox="1"/>
          <p:nvPr/>
        </p:nvSpPr>
        <p:spPr>
          <a:xfrm>
            <a:off x="9976416" y="6126091"/>
            <a:ext cx="223374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Equivalent circuit for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rystal and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5E335-EE5E-764B-8B15-A6A0EB851FD5}"/>
              </a:ext>
            </a:extLst>
          </p:cNvPr>
          <p:cNvGrpSpPr/>
          <p:nvPr/>
        </p:nvGrpSpPr>
        <p:grpSpPr>
          <a:xfrm>
            <a:off x="7117078" y="2165084"/>
            <a:ext cx="4406988" cy="1311498"/>
            <a:chOff x="2197758" y="3855575"/>
            <a:chExt cx="4406988" cy="13114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4265404" y="4556565"/>
              <a:ext cx="233934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To 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936" y="4359468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2998741" y="43160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83804" y="5116384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2929356" y="50639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4380372" y="50745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3244279" y="4541348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4364481" y="43242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3270278" y="3855575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55357" y="4000500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3798704" y="4366260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/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600" dirty="0">
                      <a:solidFill>
                        <a:srgbClr val="000000"/>
                      </a:solidFill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blipFill>
                  <a:blip r:embed="rId3"/>
                  <a:stretch>
                    <a:fillRect l="-8955" t="-7407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3761968" y="432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3765511" y="50756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5979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597919"/>
              </a:xfrm>
              <a:prstGeom prst="rect">
                <a:avLst/>
              </a:prstGeom>
              <a:blipFill>
                <a:blip r:embed="rId3"/>
                <a:stretch>
                  <a:fillRect l="-11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15: </a:t>
            </a:r>
            <a:r>
              <a:rPr lang="en-US" sz="4400" dirty="0" err="1"/>
              <a:t>Norcal</a:t>
            </a:r>
            <a:r>
              <a:rPr lang="en-US" sz="4400" dirty="0"/>
              <a:t> Driver Transformers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963231" cy="51145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driver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37-43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</a:rPr>
                      <m:t>Measurement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</a:rPr>
                      <m:t>circuit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</a:rPr>
                      <m:t>below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963231" cy="5114554"/>
              </a:xfrm>
              <a:prstGeom prst="rect">
                <a:avLst/>
              </a:prstGeom>
              <a:blipFill>
                <a:blip r:embed="rId3"/>
                <a:stretch>
                  <a:fillRect l="-1115" t="-49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9872776" y="1804710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114709-1D9F-B64F-950A-E34678980FF2}"/>
              </a:ext>
            </a:extLst>
          </p:cNvPr>
          <p:cNvGrpSpPr/>
          <p:nvPr/>
        </p:nvGrpSpPr>
        <p:grpSpPr>
          <a:xfrm>
            <a:off x="8410867" y="3290485"/>
            <a:ext cx="3622074" cy="1028416"/>
            <a:chOff x="3835976" y="1702850"/>
            <a:chExt cx="3622074" cy="1028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16: </a:t>
            </a:r>
            <a:r>
              <a:rPr lang="en-US" sz="4400" dirty="0" err="1"/>
              <a:t>Norcal</a:t>
            </a:r>
            <a:r>
              <a:rPr lang="en-US" sz="4400" dirty="0"/>
              <a:t> Tuned Transformers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6135427" cy="43705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g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37-61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</a:rPr>
                      <m:t>Measurement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</a:rPr>
                      <m:t>circuit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0000"/>
                        </a:solidFill>
                      </a:rPr>
                      <m:t>below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6135427" cy="4370514"/>
              </a:xfrm>
              <a:prstGeom prst="rect">
                <a:avLst/>
              </a:prstGeom>
              <a:blipFill>
                <a:blip r:embed="rId3"/>
                <a:stretch>
                  <a:fillRect l="-1446" t="-58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7011575" y="4541949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CD757-B8DB-3145-8428-2F27E00146F0}"/>
              </a:ext>
            </a:extLst>
          </p:cNvPr>
          <p:cNvGrpSpPr/>
          <p:nvPr/>
        </p:nvGrpSpPr>
        <p:grpSpPr>
          <a:xfrm>
            <a:off x="7855109" y="4435328"/>
            <a:ext cx="4148351" cy="1375092"/>
            <a:chOff x="7813544" y="4435328"/>
            <a:chExt cx="4148351" cy="137509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788423" y="4435328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02886" y="4910022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298284" y="49749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284" y="4974922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13544" y="5111977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988" y="453880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080188" y="491316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238" y="5627540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089712" y="5795863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63" y="5627540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23876" y="49131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565499" y="4865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25494" y="56294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47502" y="5671468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17990" y="5136261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7990" y="5136261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11396" y="4922690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1409" y="4905001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5904" y="4902540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583979" y="5203967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25276" y="4916692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077676" y="5612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58410" y="5008413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39485" y="4542256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7233319" y="1589009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33E10C0-710E-E14C-913B-A3812D527943}"/>
              </a:ext>
            </a:extLst>
          </p:cNvPr>
          <p:cNvGrpSpPr/>
          <p:nvPr/>
        </p:nvGrpSpPr>
        <p:grpSpPr>
          <a:xfrm>
            <a:off x="8274513" y="1397115"/>
            <a:ext cx="3828648" cy="1532436"/>
            <a:chOff x="3807401" y="3049038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Acoustics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02834" y="1090431"/>
                <a:ext cx="9971202" cy="33430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Section of air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𝑙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𝑈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average velocity,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the pressure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𝑙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𝑈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𝑙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𝑈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=332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𝑆𝑊𝑅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𝐴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 is the area of the tube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4" y="1090431"/>
                <a:ext cx="9971202" cy="3343020"/>
              </a:xfrm>
              <a:prstGeom prst="rect">
                <a:avLst/>
              </a:prstGeom>
              <a:blipFill>
                <a:blip r:embed="rId3"/>
                <a:stretch>
                  <a:fillRect l="-891" t="-7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39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A20E06-A03C-9C47-87C1-97B0C5683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44538"/>
              </p:ext>
            </p:extLst>
          </p:nvPr>
        </p:nvGraphicFramePr>
        <p:xfrm>
          <a:off x="7232073" y="3117273"/>
          <a:ext cx="4653150" cy="2933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891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996209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551050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6708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p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6708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366708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6708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6708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6708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6708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366708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</p:spPr>
            <p:txBody>
              <a:bodyPr/>
              <a:lstStyle/>
              <a:p>
                <a:r>
                  <a:rPr lang="en-US" sz="2000" b="0" dirty="0"/>
                  <a:t>Resistors</a:t>
                </a:r>
              </a:p>
              <a:p>
                <a:pPr lvl="1"/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r>
                  <a:rPr lang="en-US" sz="2000" b="0" dirty="0"/>
                  <a:t>Capacitors</a:t>
                </a:r>
              </a:p>
              <a:p>
                <a:pPr lvl="1"/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b="0" dirty="0"/>
                  <a:t>Inductors</a:t>
                </a:r>
              </a:p>
              <a:p>
                <a:pPr lvl="1"/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  <a:blipFill>
                <a:blip r:embed="rId2"/>
                <a:stretch>
                  <a:fillRect l="-62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17: Tuned Speaker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7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18: Acoustic Standing Wave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Transistors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BC3D9-0492-F142-8F2D-FBBDBA7DD330}"/>
              </a:ext>
            </a:extLst>
          </p:cNvPr>
          <p:cNvSpPr txBox="1"/>
          <p:nvPr/>
        </p:nvSpPr>
        <p:spPr>
          <a:xfrm>
            <a:off x="9585330" y="3385028"/>
            <a:ext cx="24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source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94F9E-C3B8-0048-AF50-4D2D94DD4F0D}"/>
              </a:ext>
            </a:extLst>
          </p:cNvPr>
          <p:cNvGrpSpPr/>
          <p:nvPr/>
        </p:nvGrpSpPr>
        <p:grpSpPr>
          <a:xfrm>
            <a:off x="10028535" y="2193042"/>
            <a:ext cx="1394176" cy="1069937"/>
            <a:chOff x="10028535" y="2193042"/>
            <a:chExt cx="1394176" cy="1069937"/>
          </a:xfrm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56114" y="2266124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20221" y="186962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113" y="2881979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03160" y="2360247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28535" y="24247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31271" y="222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455" y="83457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2D9D83-1045-3C40-A3C8-564609D554B8}"/>
              </a:ext>
            </a:extLst>
          </p:cNvPr>
          <p:cNvSpPr txBox="1"/>
          <p:nvPr/>
        </p:nvSpPr>
        <p:spPr>
          <a:xfrm>
            <a:off x="9442269" y="5634350"/>
            <a:ext cx="26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equivalent circuit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FC49C-A85E-CF44-A0BD-B51E4016EEE7}"/>
              </a:ext>
            </a:extLst>
          </p:cNvPr>
          <p:cNvGrpSpPr/>
          <p:nvPr/>
        </p:nvGrpSpPr>
        <p:grpSpPr>
          <a:xfrm>
            <a:off x="10028535" y="4242441"/>
            <a:ext cx="1575966" cy="1235726"/>
            <a:chOff x="9336522" y="4262361"/>
            <a:chExt cx="1575966" cy="1235726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7453" y="4431287"/>
              <a:ext cx="304800" cy="762000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F9A5A-07FD-6045-A828-1F2B30E62C3D}"/>
                </a:ext>
              </a:extLst>
            </p:cNvPr>
            <p:cNvSpPr txBox="1"/>
            <p:nvPr/>
          </p:nvSpPr>
          <p:spPr>
            <a:xfrm>
              <a:off x="9754766" y="459535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>
                  <a:latin typeface="Math1Mono"/>
                </a:rPr>
                <a:t>p</a:t>
              </a:r>
              <a:endParaRPr lang="en-US" sz="1200" baseline="-25000" dirty="0">
                <a:latin typeface="Math1Mono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7852" y="44617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9674052" y="519328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DBE2A9C-AD3C-FD43-ACA7-C6F2964947CF}"/>
                </a:ext>
              </a:extLst>
            </p:cNvPr>
            <p:cNvSpPr/>
            <p:nvPr/>
          </p:nvSpPr>
          <p:spPr>
            <a:xfrm>
              <a:off x="963481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053464" y="5204955"/>
              <a:ext cx="1588" cy="219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C7A4D2-666B-E34A-9294-43779923EAE6}"/>
                </a:ext>
              </a:extLst>
            </p:cNvPr>
            <p:cNvSpPr/>
            <p:nvPr/>
          </p:nvSpPr>
          <p:spPr>
            <a:xfrm>
              <a:off x="10000188" y="540089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030194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9336522" y="4267612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</a:t>
              </a:r>
              <a:endParaRPr lang="en-US" sz="14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126380" y="52049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C0E582-8131-C14F-B411-366892158B55}"/>
                </a:ext>
              </a:extLst>
            </p:cNvPr>
            <p:cNvSpPr txBox="1"/>
            <p:nvPr/>
          </p:nvSpPr>
          <p:spPr>
            <a:xfrm>
              <a:off x="10529050" y="458368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ath1Mono" charset="2"/>
                  <a:cs typeface="Math1Mono" charset="2"/>
                </a:rPr>
                <a:t>b</a:t>
              </a:r>
              <a:r>
                <a:rPr lang="en-US" sz="1400" dirty="0"/>
                <a:t>i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0445365" y="42623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Switches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8" y="1322088"/>
            <a:ext cx="10187389" cy="442754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78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e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mitter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Here’s how to design a common emitter amplifier.  We use a 2n3904 transistor with 𝛽=150.  This circuit will work!  Build it.</a:t>
            </a:r>
          </a:p>
          <a:p>
            <a:pPr marL="0" indent="0" algn="l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Pick the supply voltage 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=12V.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a gain (amplification factor), A = 5.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the “Q point” of the conducting transistor (4mA).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∙R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∙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=4mA.  We get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(V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)/(4mA) =1.75 k𝝮.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Since A = 5 and A=R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5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so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270 𝝮 (this is a standard resistor value) and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1.5k𝝮.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D4DD0-31D8-0C48-8570-FCBEAD4B57A4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i</a:t>
            </a:r>
            <a:r>
              <a:rPr lang="en-US" sz="2000" baseline="-25000" dirty="0">
                <a:ea typeface="Arial" charset="0"/>
                <a:cs typeface="Arial" charset="0"/>
              </a:rPr>
              <a:t>b</a:t>
            </a:r>
            <a:r>
              <a:rPr lang="en-US" sz="2000" dirty="0">
                <a:ea typeface="Arial" charset="0"/>
                <a:cs typeface="Arial" charset="0"/>
              </a:rPr>
              <a:t> = 4mA/𝛽 = 27 𝝁A.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Since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dirty="0">
                <a:ea typeface="Arial" charset="0"/>
                <a:cs typeface="Arial" charset="0"/>
              </a:rPr>
              <a:t> must be greater than .7V throughout the input signal range, we want the voltage across R</a:t>
            </a:r>
            <a:r>
              <a:rPr lang="en-US" sz="2000" baseline="-25000" dirty="0">
                <a:ea typeface="Arial" charset="0"/>
                <a:cs typeface="Arial" charset="0"/>
              </a:rPr>
              <a:t>2 </a:t>
            </a:r>
            <a:r>
              <a:rPr lang="en-US" sz="2000" dirty="0">
                <a:ea typeface="Arial" charset="0"/>
                <a:cs typeface="Arial" charset="0"/>
              </a:rPr>
              <a:t>to satisfy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baseline="-25000" dirty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+ 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 err="1">
                <a:ea typeface="Arial" charset="0"/>
                <a:cs typeface="Arial" charset="0"/>
              </a:rPr>
              <a:t>R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= 1.8V.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We insert a voltage divider consisting of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 and R</a:t>
            </a:r>
            <a:r>
              <a:rPr lang="en-US" sz="2000" baseline="-25000" dirty="0">
                <a:ea typeface="Arial" charset="0"/>
                <a:cs typeface="Arial" charset="0"/>
              </a:rPr>
              <a:t>2, </a:t>
            </a:r>
            <a:r>
              <a:rPr lang="en-US" sz="2000" dirty="0">
                <a:ea typeface="Arial" charset="0"/>
                <a:cs typeface="Arial" charset="0"/>
              </a:rPr>
              <a:t>so that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= (12-1.8)/270 𝝁A ∼ 39 k𝝮.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and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are picked to offer small resistance to the frequency range we’re interested in and 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=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= 5 𝝁F. </a:t>
            </a:r>
          </a:p>
          <a:p>
            <a:pPr algn="l"/>
            <a:r>
              <a:rPr lang="en-US" sz="2000" dirty="0">
                <a:ea typeface="Arial" charset="0"/>
                <a:cs typeface="Arial" charset="0"/>
              </a:rPr>
              <a:t>I haven’t explained why we want R</a:t>
            </a:r>
            <a:r>
              <a:rPr lang="en-US" sz="2000" baseline="-25000" dirty="0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but it provides thermal stability for the transistor over the range we care about.  The fact that A=R</a:t>
            </a:r>
            <a:r>
              <a:rPr lang="en-US" sz="2000" baseline="-25000" dirty="0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ea typeface="Arial" charset="0"/>
                <a:cs typeface="Arial" charset="0"/>
              </a:rPr>
              <a:t>E </a:t>
            </a:r>
            <a:r>
              <a:rPr lang="en-US" sz="2000" dirty="0">
                <a:ea typeface="Arial" charset="0"/>
                <a:cs typeface="Arial" charset="0"/>
              </a:rPr>
              <a:t>can be calculated using Kirchhoff’s laws.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3E816B-9311-D745-B613-B08BBD3E9BA2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ollector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ADBC0A-8B56-E040-834F-E2C6DB0E33DD}"/>
              </a:ext>
            </a:extLst>
          </p:cNvPr>
          <p:cNvSpPr txBox="1"/>
          <p:nvPr/>
        </p:nvSpPr>
        <p:spPr>
          <a:xfrm>
            <a:off x="117992" y="4253329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5D9FEF-4076-C047-B6CD-655C21E73FE6}"/>
              </a:ext>
            </a:extLst>
          </p:cNvPr>
          <p:cNvSpPr txBox="1"/>
          <p:nvPr/>
        </p:nvSpPr>
        <p:spPr>
          <a:xfrm>
            <a:off x="2201079" y="2702901"/>
            <a:ext cx="152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o</a:t>
            </a:r>
            <a:endParaRPr lang="en-US" sz="1200" baseline="30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15B13-0FFF-8A44-B339-8C441B95A687}"/>
              </a:ext>
            </a:extLst>
          </p:cNvPr>
          <p:cNvGrpSpPr/>
          <p:nvPr/>
        </p:nvGrpSpPr>
        <p:grpSpPr>
          <a:xfrm>
            <a:off x="130676" y="1417709"/>
            <a:ext cx="2740916" cy="2811732"/>
            <a:chOff x="130676" y="1417709"/>
            <a:chExt cx="2740916" cy="2811732"/>
          </a:xfrm>
        </p:grpSpPr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2613573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2932658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095726" y="291682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39641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2537373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1868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2613573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549440" y="1887402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561488" y="1881004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1804743" y="1718880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067991" y="3370881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100478" y="2201775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8EEE92-DC01-9441-8EB5-02BA98217252}"/>
                </a:ext>
              </a:extLst>
            </p:cNvPr>
            <p:cNvSpPr txBox="1"/>
            <p:nvPr/>
          </p:nvSpPr>
          <p:spPr>
            <a:xfrm>
              <a:off x="675484" y="2472841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3848441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29300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1586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513683" y="3844441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/>
            <p:nvPr/>
          </p:nvCxnSpPr>
          <p:spPr>
            <a:xfrm rot="5400000" flipH="1" flipV="1">
              <a:off x="1415095" y="3751314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2789309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603750" y="3795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097681" y="3158641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1912590" y="145709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130676" y="3082441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139982" y="1417709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58CD97-51B8-6540-AB50-372695644517}"/>
                </a:ext>
              </a:extLst>
            </p:cNvPr>
            <p:cNvSpPr/>
            <p:nvPr/>
          </p:nvSpPr>
          <p:spPr>
            <a:xfrm>
              <a:off x="2756150" y="309410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1873909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collector amplifier continued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C6E07A-8444-DB47-AF81-DFAEFB6E776E}"/>
              </a:ext>
            </a:extLst>
          </p:cNvPr>
          <p:cNvSpPr txBox="1"/>
          <p:nvPr/>
        </p:nvSpPr>
        <p:spPr>
          <a:xfrm>
            <a:off x="117992" y="4839121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E9320-4641-6047-9945-32457A26191C}"/>
              </a:ext>
            </a:extLst>
          </p:cNvPr>
          <p:cNvGrpSpPr/>
          <p:nvPr/>
        </p:nvGrpSpPr>
        <p:grpSpPr>
          <a:xfrm>
            <a:off x="298841" y="1620981"/>
            <a:ext cx="2740916" cy="2811732"/>
            <a:chOff x="130676" y="2003501"/>
            <a:chExt cx="2740916" cy="2811732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4BE58D1A-9DC5-3747-ADC0-58F2F0D88B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3199365"/>
              <a:ext cx="401622" cy="609600"/>
              <a:chOff x="4656" y="1344"/>
              <a:chExt cx="192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DD3DD4-B7FB-E44E-9CAA-30D7A773EE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67431298-4097-AD45-9B02-403C7B630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5828A037-BBF3-7947-B576-1CB90C77C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8FC2AC2-FBB2-1645-9F40-B5ADB7A17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1" name="Group 207">
              <a:extLst>
                <a:ext uri="{FF2B5EF4-FFF2-40B4-BE49-F238E27FC236}">
                  <a16:creationId xmlns:a16="http://schemas.microsoft.com/office/drawing/2014/main" id="{C4347D43-34FD-BF4B-ADF6-50EE57CCE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18450"/>
              <a:ext cx="304800" cy="762000"/>
              <a:chOff x="4560" y="2400"/>
              <a:chExt cx="192" cy="480"/>
            </a:xfrm>
          </p:grpSpPr>
          <p:sp>
            <p:nvSpPr>
              <p:cNvPr id="82" name="Oval 111">
                <a:extLst>
                  <a:ext uri="{FF2B5EF4-FFF2-40B4-BE49-F238E27FC236}">
                    <a16:creationId xmlns:a16="http://schemas.microsoft.com/office/drawing/2014/main" id="{7BEA7D3B-3890-0F48-A7F3-26649503C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Line 112">
                <a:extLst>
                  <a:ext uri="{FF2B5EF4-FFF2-40B4-BE49-F238E27FC236}">
                    <a16:creationId xmlns:a16="http://schemas.microsoft.com/office/drawing/2014/main" id="{29B2FE08-9C60-9C41-87CA-7B81BC8B7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4" name="Line 113">
                <a:extLst>
                  <a:ext uri="{FF2B5EF4-FFF2-40B4-BE49-F238E27FC236}">
                    <a16:creationId xmlns:a16="http://schemas.microsoft.com/office/drawing/2014/main" id="{0E2DF4BC-69E2-4443-B427-AB44F6D5B9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5" name="Group 117">
                <a:extLst>
                  <a:ext uri="{FF2B5EF4-FFF2-40B4-BE49-F238E27FC236}">
                    <a16:creationId xmlns:a16="http://schemas.microsoft.com/office/drawing/2014/main" id="{9F910756-0621-9245-8430-2F88AA04CA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125EA9C7-08B5-E340-A32D-8114F3240B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87A51C79-40D3-1740-B159-5BFCEBDA5D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FD4147-5309-6942-957A-2F07C564733D}"/>
                </a:ext>
              </a:extLst>
            </p:cNvPr>
            <p:cNvCxnSpPr/>
            <p:nvPr/>
          </p:nvCxnSpPr>
          <p:spPr>
            <a:xfrm>
              <a:off x="1095726" y="350261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D51C5F75-D5BE-EF4A-9025-5C21F20F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4125433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1241A021-CFF4-3547-A8FC-AA90CAA2E4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862E8283-5F73-D343-97A8-8245C2CA2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99501E0E-1452-D14A-845B-0CCD6F7E9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AD174DE7-6470-864C-AEE4-7F51C6F8F2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B1F6BC0B-DF0B-034E-965B-6D115B0424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C9D1A4F6-9010-EE42-82B1-CC34D0C98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4254AE52-A73F-1347-BDD6-08DB08307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3123165"/>
              <a:ext cx="304800" cy="762000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719F50E1-12AB-2C46-9127-90026243E7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35170E41-5B31-7C4E-9150-0C2456A2F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0BCC40DE-0FC1-404C-A191-5EF8F9041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7E06813C-7723-9249-87CB-FA51CBDC7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FF12DA97-96D9-5644-9A5D-ECE201BE1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7726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7E3700-7C4D-004D-ACC8-3668DF42D736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3199365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A067A8-B57B-FD47-A926-CEC91B3B048D}"/>
                </a:ext>
              </a:extLst>
            </p:cNvPr>
            <p:cNvCxnSpPr/>
            <p:nvPr/>
          </p:nvCxnSpPr>
          <p:spPr>
            <a:xfrm flipV="1">
              <a:off x="1549440" y="2473194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E31835-8343-4840-BACE-F7D591C265C4}"/>
                </a:ext>
              </a:extLst>
            </p:cNvPr>
            <p:cNvCxnSpPr/>
            <p:nvPr/>
          </p:nvCxnSpPr>
          <p:spPr>
            <a:xfrm rot="10800000">
              <a:off x="1561488" y="2466796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29695-0E29-6843-B130-484E54A44565}"/>
                </a:ext>
              </a:extLst>
            </p:cNvPr>
            <p:cNvCxnSpPr/>
            <p:nvPr/>
          </p:nvCxnSpPr>
          <p:spPr>
            <a:xfrm rot="5400000" flipH="1" flipV="1">
              <a:off x="1804743" y="2304672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03375EF-84F7-2941-9701-296954D8A8C6}"/>
                </a:ext>
              </a:extLst>
            </p:cNvPr>
            <p:cNvSpPr txBox="1"/>
            <p:nvPr/>
          </p:nvSpPr>
          <p:spPr>
            <a:xfrm>
              <a:off x="2067991" y="3956673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5CB89D-75D3-5749-BDCD-6D7A24112650}"/>
                </a:ext>
              </a:extLst>
            </p:cNvPr>
            <p:cNvSpPr txBox="1"/>
            <p:nvPr/>
          </p:nvSpPr>
          <p:spPr>
            <a:xfrm>
              <a:off x="1100478" y="2787567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4E5DA1D-1C33-8141-9204-8E9A93A32A32}"/>
                </a:ext>
              </a:extLst>
            </p:cNvPr>
            <p:cNvSpPr txBox="1"/>
            <p:nvPr/>
          </p:nvSpPr>
          <p:spPr>
            <a:xfrm>
              <a:off x="675484" y="3058633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10" name="Group 222">
              <a:extLst>
                <a:ext uri="{FF2B5EF4-FFF2-40B4-BE49-F238E27FC236}">
                  <a16:creationId xmlns:a16="http://schemas.microsoft.com/office/drawing/2014/main" id="{54A01708-0130-AE49-94BB-2C2F95252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4434233"/>
              <a:ext cx="304800" cy="381000"/>
              <a:chOff x="4272" y="3072"/>
              <a:chExt cx="192" cy="240"/>
            </a:xfrm>
          </p:grpSpPr>
          <p:sp>
            <p:nvSpPr>
              <p:cNvPr id="111" name="Line 99">
                <a:extLst>
                  <a:ext uri="{FF2B5EF4-FFF2-40B4-BE49-F238E27FC236}">
                    <a16:creationId xmlns:a16="http://schemas.microsoft.com/office/drawing/2014/main" id="{5D374506-A247-474C-816F-64B4AA2A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0">
                <a:extLst>
                  <a:ext uri="{FF2B5EF4-FFF2-40B4-BE49-F238E27FC236}">
                    <a16:creationId xmlns:a16="http://schemas.microsoft.com/office/drawing/2014/main" id="{E9C84C09-8D31-7448-8D3C-1B6AE01CD7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1">
                <a:extLst>
                  <a:ext uri="{FF2B5EF4-FFF2-40B4-BE49-F238E27FC236}">
                    <a16:creationId xmlns:a16="http://schemas.microsoft.com/office/drawing/2014/main" id="{44AB2A80-C0E4-E445-8B8C-70D5B15C89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2">
                <a:extLst>
                  <a:ext uri="{FF2B5EF4-FFF2-40B4-BE49-F238E27FC236}">
                    <a16:creationId xmlns:a16="http://schemas.microsoft.com/office/drawing/2014/main" id="{6733D58D-2D71-2849-9BA7-C366E8AA66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3">
                <a:extLst>
                  <a:ext uri="{FF2B5EF4-FFF2-40B4-BE49-F238E27FC236}">
                    <a16:creationId xmlns:a16="http://schemas.microsoft.com/office/drawing/2014/main" id="{1F1DCA27-A9DA-2341-A03A-8588F3B10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04">
                <a:extLst>
                  <a:ext uri="{FF2B5EF4-FFF2-40B4-BE49-F238E27FC236}">
                    <a16:creationId xmlns:a16="http://schemas.microsoft.com/office/drawing/2014/main" id="{8FC72120-F33F-6947-9F22-FE258FB80F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9769D4E5-D800-3748-9470-45E4EE1B52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35158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43B550C4-9884-A44B-8B69-A03B18CFD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7444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C8D8B08-6A2D-3B43-97D3-833838A99486}"/>
                </a:ext>
              </a:extLst>
            </p:cNvPr>
            <p:cNvCxnSpPr/>
            <p:nvPr/>
          </p:nvCxnSpPr>
          <p:spPr>
            <a:xfrm flipV="1">
              <a:off x="1513683" y="4430233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F507483-5D29-7043-A5BD-660CBEEA10E7}"/>
                </a:ext>
              </a:extLst>
            </p:cNvPr>
            <p:cNvCxnSpPr/>
            <p:nvPr/>
          </p:nvCxnSpPr>
          <p:spPr>
            <a:xfrm rot="5400000" flipH="1" flipV="1">
              <a:off x="1415095" y="4337106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110D68BE-B105-4F48-ABB6-7326B52D13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3375101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04CE410A-80E8-BE42-9FDC-564216364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9C2BB91C-3BB8-9A4C-9F2D-0B454688DF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84BEA0A7-1973-7C41-B992-302CE2783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D54754EB-9AD6-DD43-92E9-178D155E89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5C3B097-3A41-1E44-A3C1-6DDAA5038F01}"/>
                </a:ext>
              </a:extLst>
            </p:cNvPr>
            <p:cNvSpPr/>
            <p:nvPr/>
          </p:nvSpPr>
          <p:spPr>
            <a:xfrm>
              <a:off x="2603750" y="438144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D3FA8A-A76E-1840-BDED-F78AC7B1C0DD}"/>
                </a:ext>
              </a:extLst>
            </p:cNvPr>
            <p:cNvSpPr txBox="1"/>
            <p:nvPr/>
          </p:nvSpPr>
          <p:spPr>
            <a:xfrm>
              <a:off x="1097681" y="3744433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250121-EA7F-CC49-992E-CBD9174F18D1}"/>
                </a:ext>
              </a:extLst>
            </p:cNvPr>
            <p:cNvSpPr/>
            <p:nvPr/>
          </p:nvSpPr>
          <p:spPr>
            <a:xfrm>
              <a:off x="1912590" y="204288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89A444-07C3-8748-A69D-56EC8AA200A5}"/>
                </a:ext>
              </a:extLst>
            </p:cNvPr>
            <p:cNvSpPr txBox="1"/>
            <p:nvPr/>
          </p:nvSpPr>
          <p:spPr>
            <a:xfrm>
              <a:off x="130676" y="3668233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E8328D-B2DD-164C-8DCF-5BC686B671C3}"/>
                </a:ext>
              </a:extLst>
            </p:cNvPr>
            <p:cNvSpPr txBox="1"/>
            <p:nvPr/>
          </p:nvSpPr>
          <p:spPr>
            <a:xfrm>
              <a:off x="2139982" y="2003501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FFC0780-4E17-8E4C-B2A9-77B3B9FBBAAF}"/>
                </a:ext>
              </a:extLst>
            </p:cNvPr>
            <p:cNvSpPr/>
            <p:nvPr/>
          </p:nvSpPr>
          <p:spPr>
            <a:xfrm>
              <a:off x="2756150" y="3679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14E9B1-B03A-B141-938A-E7769F380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2459701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819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b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ase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122" y="1938161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8A0DE3-6490-8943-8BF2-9C500D124847}"/>
              </a:ext>
            </a:extLst>
          </p:cNvPr>
          <p:cNvSpPr txBox="1"/>
          <p:nvPr/>
        </p:nvSpPr>
        <p:spPr>
          <a:xfrm>
            <a:off x="732345" y="584430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F0F23-D074-C94B-A205-22F70A34DABF}"/>
              </a:ext>
            </a:extLst>
          </p:cNvPr>
          <p:cNvGrpSpPr/>
          <p:nvPr/>
        </p:nvGrpSpPr>
        <p:grpSpPr>
          <a:xfrm>
            <a:off x="75080" y="2290071"/>
            <a:ext cx="3939631" cy="2863406"/>
            <a:chOff x="75080" y="2290071"/>
            <a:chExt cx="3939631" cy="28634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16622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1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1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29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3349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66597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103418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06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447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98608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28911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805872" y="37782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54455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62450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40731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11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786111" y="33210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971205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105247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37625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577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642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931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39957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507424" y="229756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73481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55216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55647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10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54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72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50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92617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323122" y="417598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base amplifier continued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ACCE63-D489-6B48-BDF6-582791245CE8}"/>
              </a:ext>
            </a:extLst>
          </p:cNvPr>
          <p:cNvSpPr txBox="1"/>
          <p:nvPr/>
        </p:nvSpPr>
        <p:spPr>
          <a:xfrm>
            <a:off x="465644" y="554525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077F34-1EC6-EF41-B25B-0A1530782C4D}"/>
              </a:ext>
            </a:extLst>
          </p:cNvPr>
          <p:cNvGrpSpPr/>
          <p:nvPr/>
        </p:nvGrpSpPr>
        <p:grpSpPr>
          <a:xfrm>
            <a:off x="299887" y="1752568"/>
            <a:ext cx="3607399" cy="2863406"/>
            <a:chOff x="478752" y="1847161"/>
            <a:chExt cx="3607399" cy="2863406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94A4A92C-10AB-6543-83F3-48DAC70CF9A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237666" y="2859635"/>
              <a:ext cx="414173" cy="603504"/>
              <a:chOff x="4656" y="1344"/>
              <a:chExt cx="198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AA4AE61-B15D-094E-AAB6-32DE519356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ED4ACC2F-AF12-EE43-AD66-E587771C1A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E26AAB-487B-EE47-A2B5-8650F969A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F7EE59E4-9119-B147-BF9A-664BC3CA6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456" y="2956919"/>
              <a:ext cx="304800" cy="763588"/>
              <a:chOff x="4560" y="2400"/>
              <a:chExt cx="192" cy="481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BAFC66F3-BAAF-2B48-8F02-B7C28F2E6B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E0EE5783-8F72-3248-97DE-41C616458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464644A2-4165-9F4E-B9F8-020F7884D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DDE0BB9F-02A9-C54D-AB23-73D501E22A4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74D30A68-8E27-984C-A24F-276B00F702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40BC3DA2-9F22-CD40-9447-D00B073AF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0E2186-BA3A-534B-8757-3960919EC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46056" y="295123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C38D45F0-4C16-2549-BFDA-807580092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734" y="3689575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22C1B82-F943-724D-94AE-AC9219991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D608D8A-52C2-D84F-AB14-C95A2C7F1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06B43347-7C8D-FD45-B09B-6FE7A31C1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B388B1B-473C-C943-B9DE-0034AC66F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C3871A1C-46E1-3244-837D-E0C873C7C3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09141048-26C8-5E45-A3CA-13D71478E3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3C978510-7C7F-8642-9E80-380FC40FEF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04930" y="2574158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8784A97E-D845-5648-ACE4-BB6F441F79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49E2E095-DB92-3440-BA53-BFE63D9E62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75D7BD3-DB4B-E04C-B4CB-90E2E7E97E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3B49D5F-94FC-364A-9A51-87C3D3B4D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23ED1-5276-ED49-8D4F-F49012B364B2}"/>
                </a:ext>
              </a:extLst>
            </p:cNvPr>
            <p:cNvCxnSpPr/>
            <p:nvPr/>
          </p:nvCxnSpPr>
          <p:spPr>
            <a:xfrm flipV="1">
              <a:off x="2737411" y="293961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DA25159-9D6F-1D4A-8587-A2658A78A940}"/>
                </a:ext>
              </a:extLst>
            </p:cNvPr>
            <p:cNvSpPr txBox="1"/>
            <p:nvPr/>
          </p:nvSpPr>
          <p:spPr>
            <a:xfrm>
              <a:off x="1105625" y="235729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3" name="Group 210">
              <a:extLst>
                <a:ext uri="{FF2B5EF4-FFF2-40B4-BE49-F238E27FC236}">
                  <a16:creationId xmlns:a16="http://schemas.microsoft.com/office/drawing/2014/main" id="{E57281CC-12D9-0F47-864E-080FB0E8F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01" y="3656749"/>
              <a:ext cx="302516" cy="674132"/>
              <a:chOff x="3216" y="1728"/>
              <a:chExt cx="192" cy="480"/>
            </a:xfrm>
          </p:grpSpPr>
          <p:sp>
            <p:nvSpPr>
              <p:cNvPr id="104" name="Line 8">
                <a:extLst>
                  <a:ext uri="{FF2B5EF4-FFF2-40B4-BE49-F238E27FC236}">
                    <a16:creationId xmlns:a16="http://schemas.microsoft.com/office/drawing/2014/main" id="{2B484F21-A3FF-2E4D-94D8-3A1964235E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9">
                <a:extLst>
                  <a:ext uri="{FF2B5EF4-FFF2-40B4-BE49-F238E27FC236}">
                    <a16:creationId xmlns:a16="http://schemas.microsoft.com/office/drawing/2014/main" id="{B7A3823A-8B85-3E49-BA24-3EDB7025C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0">
                <a:extLst>
                  <a:ext uri="{FF2B5EF4-FFF2-40B4-BE49-F238E27FC236}">
                    <a16:creationId xmlns:a16="http://schemas.microsoft.com/office/drawing/2014/main" id="{4FC0113E-2F59-1249-9298-CD966E36F1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11">
                <a:extLst>
                  <a:ext uri="{FF2B5EF4-FFF2-40B4-BE49-F238E27FC236}">
                    <a16:creationId xmlns:a16="http://schemas.microsoft.com/office/drawing/2014/main" id="{870E8BB4-E362-8D46-9F3A-6807E2990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28A0E234-1957-B344-850E-BE61B9DE2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5912" y="373091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21C5B5-0DDC-0D48-B709-85D9A62A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57524" y="377551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379362E3-484D-3C47-B035-F983CC7DDC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400351" y="2558584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BBFC34AB-FEE6-384F-913F-D688CFE7C8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F235B6C1-B44C-8E44-A382-73BFC1340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5D24D55D-A1E7-E247-931B-EF121FDC0B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277FFE28-966D-0443-99B0-9647B8196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63AB13A-91CA-E34A-8F01-575CB1FFA941}"/>
                </a:ext>
              </a:extLst>
            </p:cNvPr>
            <p:cNvSpPr/>
            <p:nvPr/>
          </p:nvSpPr>
          <p:spPr>
            <a:xfrm>
              <a:off x="3877312" y="33353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14D554-A8EE-CD4B-98C9-07510E5F63E2}"/>
                </a:ext>
              </a:extLst>
            </p:cNvPr>
            <p:cNvSpPr txBox="1"/>
            <p:nvPr/>
          </p:nvSpPr>
          <p:spPr>
            <a:xfrm>
              <a:off x="2615991" y="390415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620FD5-986B-D542-B09E-8FD4891B87B3}"/>
                </a:ext>
              </a:extLst>
            </p:cNvPr>
            <p:cNvSpPr txBox="1"/>
            <p:nvPr/>
          </p:nvSpPr>
          <p:spPr>
            <a:xfrm>
              <a:off x="1695945" y="313165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35B048-5278-A74B-A766-795724E94799}"/>
                </a:ext>
              </a:extLst>
            </p:cNvPr>
            <p:cNvSpPr txBox="1"/>
            <p:nvPr/>
          </p:nvSpPr>
          <p:spPr>
            <a:xfrm>
              <a:off x="478752" y="34187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9" name="Group 222">
              <a:extLst>
                <a:ext uri="{FF2B5EF4-FFF2-40B4-BE49-F238E27FC236}">
                  <a16:creationId xmlns:a16="http://schemas.microsoft.com/office/drawing/2014/main" id="{6B619BBB-C155-8640-A451-CAD24006C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351" y="3411500"/>
              <a:ext cx="304800" cy="381000"/>
              <a:chOff x="4272" y="3072"/>
              <a:chExt cx="192" cy="240"/>
            </a:xfrm>
          </p:grpSpPr>
          <p:sp>
            <p:nvSpPr>
              <p:cNvPr id="120" name="Line 99">
                <a:extLst>
                  <a:ext uri="{FF2B5EF4-FFF2-40B4-BE49-F238E27FC236}">
                    <a16:creationId xmlns:a16="http://schemas.microsoft.com/office/drawing/2014/main" id="{9330EAAA-4CE3-5F45-9CDC-3391308ED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0">
                <a:extLst>
                  <a:ext uri="{FF2B5EF4-FFF2-40B4-BE49-F238E27FC236}">
                    <a16:creationId xmlns:a16="http://schemas.microsoft.com/office/drawing/2014/main" id="{BA004CC5-F809-6448-829C-16BC5F1369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1">
                <a:extLst>
                  <a:ext uri="{FF2B5EF4-FFF2-40B4-BE49-F238E27FC236}">
                    <a16:creationId xmlns:a16="http://schemas.microsoft.com/office/drawing/2014/main" id="{83DE3D25-BC0F-8641-904A-7EA22E0E1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2">
                <a:extLst>
                  <a:ext uri="{FF2B5EF4-FFF2-40B4-BE49-F238E27FC236}">
                    <a16:creationId xmlns:a16="http://schemas.microsoft.com/office/drawing/2014/main" id="{87C95282-B015-E940-987C-C84DFCE3A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3">
                <a:extLst>
                  <a:ext uri="{FF2B5EF4-FFF2-40B4-BE49-F238E27FC236}">
                    <a16:creationId xmlns:a16="http://schemas.microsoft.com/office/drawing/2014/main" id="{1746D38A-E680-8A4E-8DF1-EB3E3169DD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04">
                <a:extLst>
                  <a:ext uri="{FF2B5EF4-FFF2-40B4-BE49-F238E27FC236}">
                    <a16:creationId xmlns:a16="http://schemas.microsoft.com/office/drawing/2014/main" id="{3FBF1F03-5BAE-C548-9845-E2F1C7A1A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44D0A6-E658-BD46-9294-1126BF273B27}"/>
                </a:ext>
              </a:extLst>
            </p:cNvPr>
            <p:cNvSpPr/>
            <p:nvPr/>
          </p:nvSpPr>
          <p:spPr>
            <a:xfrm>
              <a:off x="3857551" y="28781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7EC07A-97DA-5B4C-9F6D-B3EA1E344A5F}"/>
                </a:ext>
              </a:extLst>
            </p:cNvPr>
            <p:cNvCxnSpPr/>
            <p:nvPr/>
          </p:nvCxnSpPr>
          <p:spPr>
            <a:xfrm>
              <a:off x="2042645" y="445037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81CEB2-4FF7-3843-8DD7-A84AC8CA7303}"/>
                </a:ext>
              </a:extLst>
            </p:cNvPr>
            <p:cNvSpPr txBox="1"/>
            <p:nvPr/>
          </p:nvSpPr>
          <p:spPr>
            <a:xfrm>
              <a:off x="1123910" y="313581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DF36EC-E5EA-D844-8D80-A555039F4FBD}"/>
                </a:ext>
              </a:extLst>
            </p:cNvPr>
            <p:cNvCxnSpPr/>
            <p:nvPr/>
          </p:nvCxnSpPr>
          <p:spPr>
            <a:xfrm flipV="1">
              <a:off x="2447696" y="325904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18975-25B6-204F-98AF-5DB3DFE21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7218" y="30710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AE7ABA9-0481-4644-B4EB-7AFE85C153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60" y="228102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02A297-90B2-0A4B-B66A-619828169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752" y="228515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67D432-6F9F-A246-B98E-7FC9E78A0522}"/>
                </a:ext>
              </a:extLst>
            </p:cNvPr>
            <p:cNvCxnSpPr/>
            <p:nvPr/>
          </p:nvCxnSpPr>
          <p:spPr>
            <a:xfrm rot="5400000" flipH="1" flipV="1">
              <a:off x="2471017" y="211643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0D0EED-B30B-F44B-AB89-21E5B4A4653D}"/>
                </a:ext>
              </a:extLst>
            </p:cNvPr>
            <p:cNvSpPr/>
            <p:nvPr/>
          </p:nvSpPr>
          <p:spPr>
            <a:xfrm>
              <a:off x="2578864" y="1854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2FE2B3F-342D-A04C-B231-5B5E0940CD75}"/>
                </a:ext>
              </a:extLst>
            </p:cNvPr>
            <p:cNvSpPr txBox="1"/>
            <p:nvPr/>
          </p:nvSpPr>
          <p:spPr>
            <a:xfrm>
              <a:off x="2806256" y="18471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C3B75F-AB2C-0E4F-ACAF-AFE0888954DB}"/>
                </a:ext>
              </a:extLst>
            </p:cNvPr>
            <p:cNvSpPr txBox="1"/>
            <p:nvPr/>
          </p:nvSpPr>
          <p:spPr>
            <a:xfrm>
              <a:off x="1623608" y="400033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74312-343A-4846-BB4C-44E58AF5C096}"/>
                </a:ext>
              </a:extLst>
            </p:cNvPr>
            <p:cNvSpPr txBox="1"/>
            <p:nvPr/>
          </p:nvSpPr>
          <p:spPr>
            <a:xfrm>
              <a:off x="2627917" y="243342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9481ADD1-6DE2-2A4E-9268-20E24F238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46" y="4329567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F270366D-B929-854A-88D7-4AEC1EC253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7F7AF587-9D30-7F4E-ACE8-001F27D700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CB7D4EBA-C8B3-0D4A-9E94-A273B18B7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EE6D0C4-8581-EF42-87AB-DC00DAEA9F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7DA163C0-8412-7640-BCA7-3C6859A6F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88464478-117B-F74C-83F3-74869035A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AADD46-5C3D-F841-BEA2-E712AF8C8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980" y="228445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059960A8-D988-5945-A739-63722843D1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8162" y="294785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E026C6C8-BB53-A44F-B218-78E2D6BA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5946" y="3616406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BDEE8B50-98C6-594F-A827-EB8A1B8DB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038631F-4B92-8247-B536-E1CFF34BD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67EFFD52-8C67-4E46-A2CF-657C126F55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DDE16A77-A750-F446-B1C0-BA62FE070F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1F8DB4AB-6DA5-544F-ACC2-49FB8312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169495F6-6CB4-9A4D-AFE1-C2E8570D8C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D5C585-4758-2943-9B83-945B92EED451}"/>
                </a:ext>
              </a:extLst>
            </p:cNvPr>
            <p:cNvSpPr/>
            <p:nvPr/>
          </p:nvSpPr>
          <p:spPr>
            <a:xfrm>
              <a:off x="1997611" y="3718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212CBC4-D671-4047-B963-50EACE1C7971}"/>
                </a:ext>
              </a:extLst>
            </p:cNvPr>
            <p:cNvSpPr/>
            <p:nvPr/>
          </p:nvSpPr>
          <p:spPr>
            <a:xfrm>
              <a:off x="2394562" y="373307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5306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r>
                  <a:rPr lang="en-US" sz="2000" dirty="0"/>
                  <a:t>Transformers</a:t>
                </a:r>
              </a:p>
              <a:p>
                <a:pPr lvl="1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JFETs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1887" y="1235983"/>
                <a:ext cx="11100834" cy="4070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JFET circuit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)(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Op amp: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𝑂𝐿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input resistance </a:t>
                </a:r>
                <a:r>
                  <a:rPr lang="en-US" sz="2000">
                    <a:latin typeface="Arial" charset="0"/>
                    <a:ea typeface="Arial" charset="0"/>
                    <a:cs typeface="Arial" charset="0"/>
                  </a:rPr>
                  <a:t>is very high</a:t>
                </a: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7" y="1235983"/>
                <a:ext cx="11100834" cy="4070025"/>
              </a:xfrm>
              <a:prstGeom prst="rect">
                <a:avLst/>
              </a:prstGeom>
              <a:blipFill>
                <a:blip r:embed="rId3"/>
                <a:stretch>
                  <a:fillRect l="-457" t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Emitter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8D3654-36A7-2A44-AEC1-4E794257348D}"/>
              </a:ext>
            </a:extLst>
          </p:cNvPr>
          <p:cNvSpPr txBox="1"/>
          <p:nvPr/>
        </p:nvSpPr>
        <p:spPr>
          <a:xfrm>
            <a:off x="75080" y="3982063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1081CB-1B7B-1D47-A9E4-686B8D63A5F1}"/>
              </a:ext>
            </a:extLst>
          </p:cNvPr>
          <p:cNvSpPr txBox="1"/>
          <p:nvPr/>
        </p:nvSpPr>
        <p:spPr>
          <a:xfrm>
            <a:off x="3326130" y="3970395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42D0E1-07C2-D240-A92C-DECBE7E835A5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013224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s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ource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9F71-C0F0-EB49-BA3B-37AC8BA4916E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9" name="Group 912">
              <a:extLst>
                <a:ext uri="{FF2B5EF4-FFF2-40B4-BE49-F238E27FC236}">
                  <a16:creationId xmlns:a16="http://schemas.microsoft.com/office/drawing/2014/main" id="{73D49C6C-7007-D54C-85D6-A5BA4362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7B33A7-29F9-234C-B487-FB873D759415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5FC122-4C5C-384D-B110-07923CEADE7D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6A6BF9-7FA4-EA4B-9F3E-A31379A8E6D3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1A223A-3CFB-1E4B-ACE2-0A208EA8CA26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0E3CE1-AC00-9040-9CF6-1BEBCD453EC6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005B9A-A4B3-9846-A856-D4EEEE87AC61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FD247B-07A2-FC4C-A73F-92501B83DE93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911">
                <a:extLst>
                  <a:ext uri="{FF2B5EF4-FFF2-40B4-BE49-F238E27FC236}">
                    <a16:creationId xmlns:a16="http://schemas.microsoft.com/office/drawing/2014/main" id="{9B1AC692-B486-1443-898B-C02C4F380DC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7A1DD5C-1F73-EF4E-8749-72E04D904B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20">
              <a:extLst>
                <a:ext uri="{FF2B5EF4-FFF2-40B4-BE49-F238E27FC236}">
                  <a16:creationId xmlns:a16="http://schemas.microsoft.com/office/drawing/2014/main" id="{6B4E50A1-B1D7-0349-B445-7F46DB691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3" name="Line 17">
                <a:extLst>
                  <a:ext uri="{FF2B5EF4-FFF2-40B4-BE49-F238E27FC236}">
                    <a16:creationId xmlns:a16="http://schemas.microsoft.com/office/drawing/2014/main" id="{929709F4-E2A3-5746-B72E-DB6077F556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771DB01-35FF-2B41-8A31-31BCCC07A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14D27-BC8E-4D42-AA97-1AF687EB8DB2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BCB2D-08CF-C94C-A2A6-3EA65D197D45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336E52-5D57-7F4D-98FE-C933D139AE76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D588DA8-731D-0148-A4CC-05E9F5D7A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51" name="Oval 14">
                <a:extLst>
                  <a:ext uri="{FF2B5EF4-FFF2-40B4-BE49-F238E27FC236}">
                    <a16:creationId xmlns:a16="http://schemas.microsoft.com/office/drawing/2014/main" id="{21A1128B-2B7C-9245-98C1-37045A2D0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FAA3F69-F8F3-B141-B02A-34D27A5EC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026A84E-20B2-9D47-A5B4-3CE433C12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210">
              <a:extLst>
                <a:ext uri="{FF2B5EF4-FFF2-40B4-BE49-F238E27FC236}">
                  <a16:creationId xmlns:a16="http://schemas.microsoft.com/office/drawing/2014/main" id="{44063F08-36EB-BF4B-8913-27639BBC7F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CD142F89-A5E2-A44E-B024-035138B558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1E16CC9F-B60B-F042-B629-6F8E7348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586E703-FAF7-7741-8423-FB058206A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6E13D377-96CF-B445-9383-877DAA741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3324ACF-F126-CA49-976D-50019DEC62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970643C1-EBAF-3849-8B38-9F8C458E7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B772D3D-75A6-7945-825E-CFC8F81D05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9" name="Group 220">
              <a:extLst>
                <a:ext uri="{FF2B5EF4-FFF2-40B4-BE49-F238E27FC236}">
                  <a16:creationId xmlns:a16="http://schemas.microsoft.com/office/drawing/2014/main" id="{5B7B3D44-5923-2E48-9A6C-CA40436C9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3" name="Line 17">
                <a:extLst>
                  <a:ext uri="{FF2B5EF4-FFF2-40B4-BE49-F238E27FC236}">
                    <a16:creationId xmlns:a16="http://schemas.microsoft.com/office/drawing/2014/main" id="{EC7C7C7F-4452-7249-B44E-E3C545EA9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96097BA-B19C-C644-A320-411F88D5C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3343C5E-E1C6-A14E-9B03-6EE95C2183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4E79730-4D71-9643-BDA4-7874CF4D8C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22444F35-6543-244E-86B0-1DA7B11C72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BC4FF098-17DA-5348-8B20-216436E7A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159FB642-23C6-2049-90E0-ED860449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040F623-4B0E-AA4D-A70C-F0DEFE830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F0010A36-2357-104B-B355-2631689F61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5BEA6A16-5628-354A-826D-045E651BD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CFB2FD15-A989-B54E-A7EB-A72A69C53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7637A2F4-343E-934C-9317-686D35092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8068EC70-9FC8-F143-96EC-325CD7EF11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711F9907-E60B-EF48-AC24-E1BF37AD8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" name="Group 13">
              <a:extLst>
                <a:ext uri="{FF2B5EF4-FFF2-40B4-BE49-F238E27FC236}">
                  <a16:creationId xmlns:a16="http://schemas.microsoft.com/office/drawing/2014/main" id="{9F944529-9C0B-FD44-B28F-950410DCF0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E800740D-D87E-A64E-9CF8-64115614B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D55FECDF-4356-5648-AC6D-134C2D3C26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40360-D42A-D04C-B814-FE433BE99A59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5CCF6-B6A3-5347-83E7-A50E1EC24C80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4174-8D60-7041-8824-03CC2F003B72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BCABBB-CF28-834E-9BF6-418FEF9604F8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E9730-130A-E241-B4CF-01503A556F8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F8A8-E24A-014E-AE53-DC62F6C78D83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98552-7A53-484E-BE44-8371E645F27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71851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JFET Common Source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8D219-6FDE-DA44-8ED6-0D5539B9B4D8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5FFB58FE-A4E7-BF47-AAA1-3E0660743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EDF370-FC75-644C-892A-82990A12F91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34F7A4-DB54-F14E-8D31-A1A02DAD6A23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AA43A5-6AD0-0644-AAC1-149E0D773BED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DF9C37-B6D2-5349-8A00-FEC48BA3565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A843F0-3F04-C94F-8C15-469B3E550415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8C3C5-D505-444B-9745-17127A3AD89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402138-79DA-8843-A940-3DA808F1B11D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Isosceles Triangle 911">
                <a:extLst>
                  <a:ext uri="{FF2B5EF4-FFF2-40B4-BE49-F238E27FC236}">
                    <a16:creationId xmlns:a16="http://schemas.microsoft.com/office/drawing/2014/main" id="{9DA5E54C-D20D-934C-8F2C-B645630CB36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C3FFE24-D208-A04A-8730-29B0F031C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00A7A690-F42B-F64F-9E55-851CCEFCA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3466EC1-99E1-C04C-A15C-8C85E0A143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F3B1DDE-3EEE-5543-8A91-0550DFC020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4CCAE-BE21-B344-9AD4-9C3D316A195B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ED745A-C14F-0C4C-B7BB-3414D125A60D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5B33B-CCAB-5B49-937F-B9EB3C3B0A52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C0B1FC1-9DF7-3C43-9748-D0D84F36E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977E8821-14BD-8B4E-885E-A3561CFD0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3A7D5BCD-5763-8544-AEB7-66FFCD8CDD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69E30-7C7B-2E48-88F6-0FB2102BD2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0">
              <a:extLst>
                <a:ext uri="{FF2B5EF4-FFF2-40B4-BE49-F238E27FC236}">
                  <a16:creationId xmlns:a16="http://schemas.microsoft.com/office/drawing/2014/main" id="{1BC030E1-AD23-7040-AA79-60427B5368F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48AA276-2EE0-FF45-9641-67AD3F034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792709FE-25B1-3B46-A946-610A009B6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03C85066-DD94-CF4B-BCC6-8C5B28893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0341B6F2-89A8-804F-976A-4395574BE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0381985-B89C-4941-8954-2263115D90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5C153444-A2BB-6D46-AE8B-66FB3031EF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15">
                <a:extLst>
                  <a:ext uri="{FF2B5EF4-FFF2-40B4-BE49-F238E27FC236}">
                    <a16:creationId xmlns:a16="http://schemas.microsoft.com/office/drawing/2014/main" id="{6C7B80E1-189D-A345-8BDE-C0F7DC5C4D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220">
              <a:extLst>
                <a:ext uri="{FF2B5EF4-FFF2-40B4-BE49-F238E27FC236}">
                  <a16:creationId xmlns:a16="http://schemas.microsoft.com/office/drawing/2014/main" id="{61885A37-5DB8-0440-88A0-B9CBAA3D2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B3DF78D0-DCE6-A249-B0CF-F07073D962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AA9769-77C7-B140-A571-D74E1156C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5B3011-5FB4-EE46-81F9-2E999C5768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D65003C8-CFF4-5B42-8793-F7F03AA20C6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45587C1-0CC1-AA44-885D-E977E9A68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4D901029-4DF4-EB4E-9FAB-F0EB908906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D95CD13-9F2D-3F4F-851C-6D41C9ED9C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471EC848-FCFA-5046-B65D-8AF4DBD55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5CCB6C5C-E652-9B41-93F4-68C216DDC2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4" name="Oval 14">
                <a:extLst>
                  <a:ext uri="{FF2B5EF4-FFF2-40B4-BE49-F238E27FC236}">
                    <a16:creationId xmlns:a16="http://schemas.microsoft.com/office/drawing/2014/main" id="{6F71EEF1-B742-B741-B1EF-2308ED8DF7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6C4A49-7C73-794C-BC95-A23A4AF9DB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FD40D8BE-A2F2-9C4D-9FF7-DCE4A73CD0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24572332-31C7-9641-B149-8FFF4BE00F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F1AC0423-4D06-AC49-9FD4-188F79396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562DE44D-E5C6-8247-B834-4F7F1EDC05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3B59C1AF-8137-4746-A21C-AC1B336BF1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6986C734-3CB6-634E-AC8F-7AEC89AE16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7F34-2803-A14F-B9BD-69E3AC9B38BD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6C03C-CE8C-F149-9971-131B56B9CD5B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417C04-6C84-9842-8BB6-CDED249BFE85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1E779-5A96-D84A-8496-2DEE21D0D3F3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10F53A-8E52-1C4E-B5DB-799D7FE54C2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43B47B-B998-0241-B562-BEFFD70609E6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A8601-4404-5343-88D0-AF3C36E71B1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23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rain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EE592-3460-6A4B-AC20-86CE7F846CF5}"/>
              </a:ext>
            </a:extLst>
          </p:cNvPr>
          <p:cNvGrpSpPr/>
          <p:nvPr/>
        </p:nvGrpSpPr>
        <p:grpSpPr>
          <a:xfrm>
            <a:off x="710959" y="2589086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169E79A2-E1B4-B443-B473-EA3A0D4FC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FB259-E7C9-4D43-8054-E39642A2B6CF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B8C87-F2BD-014B-87A7-2345D28EB0C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BD514-687F-7049-AC42-D2204D550579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09DEB-7D3B-F442-986A-3617E6BC0C2E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8A4DE-9127-E347-8D10-D7D6814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49F8A8CC-2DD3-2C49-8E3C-03F61CCE21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05090BE1-1737-B54D-82E0-6CC6818E34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1F0A580E-3A15-2542-A2B2-4C3366FE0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drain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2667E-FE55-0F49-B71B-A4F8564C69F9}"/>
              </a:ext>
            </a:extLst>
          </p:cNvPr>
          <p:cNvGrpSpPr/>
          <p:nvPr/>
        </p:nvGrpSpPr>
        <p:grpSpPr>
          <a:xfrm>
            <a:off x="699280" y="2738301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F55FD654-F041-A54E-9DB2-92ED5DBFF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0F252-4BFD-BE43-984C-98DE82847B01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9A904D-2C54-1140-A459-689699B5E4D0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E58B64-A970-AD45-8832-1B48FD841ED4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19A346-130B-7348-BBD8-43F87F5E101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B0F387-38FC-0149-BDF6-8C7FDCABF7C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E3D435-9BE2-2B4F-BF3C-D7103585DBB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732040C-27E7-B44B-AB9A-8B8DE876ABAB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7151A7F8-3CF0-F846-A974-DEEBF4B6B29E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CF08E1A8-91AB-F340-9A13-30AC8506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1E060590-37FB-0941-8514-2689C19825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5368B15-FA5A-CB49-9FAE-430FD021A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974D8-9968-0A48-8319-D3737942DAA7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94DB1-3563-3242-B4EE-E79ABAC3B99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5150-747E-3541-AD19-93711D1826D7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81B625E-17F2-1B48-99FD-D918A8234A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BA058937-8205-3C46-89C4-320AE3913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A6FD5A5E-34FB-684B-A44B-E7416B9035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A111B3-D698-2048-9BF3-B89628177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27EFB8E5-44EE-3541-A5C8-8A7C646C8D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E7DE1C1F-B67D-5843-8FEF-C4B0BFEE65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A07FDEF-E71F-7644-9F4E-D7633BA0C3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80987DCC-D773-8144-A658-97D58EB989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0915E482-4C7C-BC40-A85E-D0FC19970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272F6AA9-4187-1C4E-A775-E3D3853D75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CF5A9E4-4601-6442-A3FE-8109808825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0B4B3A79-E5F5-DB43-8BA1-D901B73B84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9FC7E858-47BA-5E45-982C-306EAE61E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635C474-F0B5-2E42-8980-49FC7C612C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2305836-770B-1045-9BE1-91FF2F6A8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BCB89ED-CBDF-394D-AFD7-10825A207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21A990E0-B52D-284F-A315-3D2234C2AD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230B32C-85E5-FC43-81C4-9F6B1765A4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2309A9EA-D770-6946-80FD-610F0E0DD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543666FC-1427-7F4A-AEC7-92E407692E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630CADDF-6EEA-DA4E-9275-AFBFCB5AD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C4BAFA6E-E782-5948-86F6-E0B7D0654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5311DE5C-A190-F047-A22B-2B6A0D07C3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63B389DC-DD5D-4A4C-825E-30A82A11D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D185C32E-63F5-C948-A431-23A599B006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439F34C-2730-7F4B-91C6-4841188BA0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F4F02928-BEC1-DA4D-84C6-1A74EEFACF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84C1-3482-754C-BCD2-F86ABC2973E9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10AAF-C80A-6743-9E39-AE32AA918C97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89971-7D11-1C4A-BF96-135FFCC60CAC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BF98-3553-9D4F-BA73-45452B665557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7CFF-E5DF-6C42-954A-B9B92BD8DBCC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623AA-B663-1A4C-8AA9-4E8465269CB4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7F7B46-9F5E-EB44-8EAB-E42F351355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4701CA11-A076-AF48-B274-6184F1BAB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88B7293-6724-0C42-8E56-C15515A310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B1F20A8-8380-CC42-923D-67D3305CC7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DF2441B-7250-D343-A886-FF426AB4E9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9791E-5024-E244-A177-E1A6360DC756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E6824DFF-992A-FB47-B04D-12DE6BD1A1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A0669D51-831E-8242-B809-C81CF727A3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39033187-CB65-F445-BC59-DB31E767A2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23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blipFill>
                <a:blip r:embed="rId3"/>
                <a:stretch>
                  <a:fillRect l="-2041" t="-13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B7242A-BC92-FE46-A681-D7AB95216FF0}"/>
              </a:ext>
            </a:extLst>
          </p:cNvPr>
          <p:cNvGrpSpPr/>
          <p:nvPr/>
        </p:nvGrpSpPr>
        <p:grpSpPr>
          <a:xfrm>
            <a:off x="649774" y="1765742"/>
            <a:ext cx="2058724" cy="2891749"/>
            <a:chOff x="2151504" y="3578915"/>
            <a:chExt cx="2058724" cy="289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2950583" y="4617145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525503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471655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03" y="5246785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314" y="5519439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5934" y="4970908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3302032" y="44970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6543" y="395717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4498" y="547002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428" y="5937264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146" y="6089664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964" y="5773717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22666" y="4474910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3722708" y="413598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3194887" y="5615380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2577852" y="542209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2585288" y="4749307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2273053" y="470469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3718993" y="480134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3618733" y="552273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11" y="3972560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2975847" y="3968137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3273215" y="3731298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4084383" y="4701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3233175" y="36607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2151504" y="5199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3599395" y="511778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2506580" y="35789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60686"/>
            <a:ext cx="2133600" cy="29616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0DD5C2-38C2-F045-952E-7994B5C420F0}"/>
              </a:ext>
            </a:extLst>
          </p:cNvPr>
          <p:cNvSpPr txBox="1"/>
          <p:nvPr/>
        </p:nvSpPr>
        <p:spPr>
          <a:xfrm>
            <a:off x="513730" y="3084628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amplifier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∓12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collecter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blipFill>
                <a:blip r:embed="rId3"/>
                <a:stretch>
                  <a:fillRect l="-3019" t="-25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827" t="-2564" b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3AF2E-296A-4744-B002-A01762B1136F}"/>
              </a:ext>
            </a:extLst>
          </p:cNvPr>
          <p:cNvGrpSpPr/>
          <p:nvPr/>
        </p:nvGrpSpPr>
        <p:grpSpPr>
          <a:xfrm>
            <a:off x="475024" y="3746903"/>
            <a:ext cx="2913741" cy="2330405"/>
            <a:chOff x="6213223" y="937438"/>
            <a:chExt cx="2913741" cy="2330405"/>
          </a:xfrm>
        </p:grpSpPr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299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4365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805" y="1659469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40028" y="1659470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6844827" y="1659470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3037" y="22690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2490" y="2886843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7225828" y="1430869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32915" y="1538144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678677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6213223" y="113017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8002341" y="1659469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8511650" y="157394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823845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7042806" y="16049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7939489" y="1614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6494166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8559983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131058" y="189249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835002" y="189975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8441164" y="118097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6975224" y="179057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7722709" y="18123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7075314" y="248693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7535450" y="22145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19: </a:t>
            </a:r>
            <a:r>
              <a:rPr lang="en-US" sz="4800" dirty="0" err="1"/>
              <a:t>Norcal</a:t>
            </a:r>
            <a:r>
              <a:rPr lang="en-US" sz="4800" dirty="0"/>
              <a:t> receiver switch</a:t>
            </a:r>
            <a:endParaRPr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545158" y="1453291"/>
                <a:ext cx="6786370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Receiver mixer or an oscilloscope w</a:t>
                </a:r>
                <a:r>
                  <a:rPr lang="en-US" sz="2000" dirty="0">
                    <a:solidFill>
                      <a:srgbClr val="000000"/>
                    </a:solidFill>
                  </a:rPr>
                  <a:t>ith 50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When transistor conducts the receiver filter shorts</a:t>
                </a:r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8" y="1453291"/>
                <a:ext cx="6786370" cy="4377318"/>
              </a:xfrm>
              <a:prstGeom prst="rect">
                <a:avLst/>
              </a:prstGeom>
              <a:blipFill>
                <a:blip r:embed="rId3"/>
                <a:stretch>
                  <a:fillRect l="-1306" t="-87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8F2C3A-174C-5640-8D34-0B46288098F5}"/>
              </a:ext>
            </a:extLst>
          </p:cNvPr>
          <p:cNvGrpSpPr/>
          <p:nvPr/>
        </p:nvGrpSpPr>
        <p:grpSpPr>
          <a:xfrm>
            <a:off x="7504436" y="4094842"/>
            <a:ext cx="4537143" cy="2258989"/>
            <a:chOff x="7278535" y="3045327"/>
            <a:chExt cx="4537143" cy="225898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19A3BB-CA5C-5B42-B7D7-48E65B081A51}"/>
                </a:ext>
              </a:extLst>
            </p:cNvPr>
            <p:cNvSpPr txBox="1"/>
            <p:nvPr/>
          </p:nvSpPr>
          <p:spPr>
            <a:xfrm>
              <a:off x="7278535" y="4781098"/>
              <a:ext cx="249402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using 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unction generator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use a 1.8K resistor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512136" y="3234970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7569693" y="3737062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9635" y="3441005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0469" y="4084204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478399" y="4095746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61102" y="3423399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81243" y="3797856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429221" y="389095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0642" y="4763356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6523" y="4358562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049905" y="3714860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688264" y="404770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072467" y="37435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158343" y="3800206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085215" y="3753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9849345" y="3597429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306668" y="3441185"/>
              <a:ext cx="838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719216" y="3045327"/>
              <a:ext cx="7745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8793975" y="4209897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343448" y="4358574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9960626" y="40547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826275" y="4554495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20: NorCal transmitter switch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37C95-CCEF-BE48-BF83-340BBADB3AD9}"/>
              </a:ext>
            </a:extLst>
          </p:cNvPr>
          <p:cNvGrpSpPr/>
          <p:nvPr/>
        </p:nvGrpSpPr>
        <p:grpSpPr>
          <a:xfrm>
            <a:off x="8894365" y="2773725"/>
            <a:ext cx="3064087" cy="3018596"/>
            <a:chOff x="2402664" y="1136495"/>
            <a:chExt cx="3064087" cy="301859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090534" y="113649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14333" y="145311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15608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914" y="16090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77409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60900" y="282293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074" y="2404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733" y="187000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550" y="160551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6100" y="236884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2841800" y="15572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3119948" y="3151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00" y="320393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4394795" y="319720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4483472" y="353034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4648240" y="2977718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4463199" y="3155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4117677" y="188673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3346554" y="261345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3262647" y="360648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2402664" y="172336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4775706" y="1488001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4482760" y="15607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77C771-C2F6-A049-811C-F23BF5F08B43}"/>
              </a:ext>
            </a:extLst>
          </p:cNvPr>
          <p:cNvSpPr txBox="1"/>
          <p:nvPr/>
        </p:nvSpPr>
        <p:spPr>
          <a:xfrm>
            <a:off x="629963" y="1449886"/>
            <a:ext cx="59925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key is down, transistor conducts 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21: </a:t>
            </a:r>
            <a:r>
              <a:rPr lang="en-US" sz="4400" dirty="0" err="1"/>
              <a:t>Norcal</a:t>
            </a:r>
            <a:r>
              <a:rPr lang="en-US" sz="4400" dirty="0"/>
              <a:t> Driver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63305" y="1215043"/>
                <a:ext cx="6985567" cy="4838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05" y="1215043"/>
                <a:ext cx="6985567" cy="4838088"/>
              </a:xfrm>
              <a:prstGeom prst="rect">
                <a:avLst/>
              </a:prstGeom>
              <a:blipFill>
                <a:blip r:embed="rId3"/>
                <a:stretch>
                  <a:fillRect l="-1270" t="-5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106D2-77CB-B842-A681-3A43AF323574}"/>
              </a:ext>
            </a:extLst>
          </p:cNvPr>
          <p:cNvGrpSpPr/>
          <p:nvPr/>
        </p:nvGrpSpPr>
        <p:grpSpPr>
          <a:xfrm>
            <a:off x="8135912" y="1262767"/>
            <a:ext cx="3706522" cy="4680620"/>
            <a:chOff x="2607949" y="1347910"/>
            <a:chExt cx="3706522" cy="4680620"/>
          </a:xfrm>
        </p:grpSpPr>
        <p:grpSp>
          <p:nvGrpSpPr>
            <p:cNvPr id="6" name="Group 222">
              <a:extLst>
                <a:ext uri="{FF2B5EF4-FFF2-40B4-BE49-F238E27FC236}">
                  <a16:creationId xmlns:a16="http://schemas.microsoft.com/office/drawing/2014/main" id="{3BF1388E-BEC8-9F46-8D41-C10DADDD8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447" y="2966247"/>
              <a:ext cx="304800" cy="381000"/>
              <a:chOff x="4272" y="3072"/>
              <a:chExt cx="192" cy="240"/>
            </a:xfrm>
          </p:grpSpPr>
          <p:sp>
            <p:nvSpPr>
              <p:cNvPr id="7" name="Line 99">
                <a:extLst>
                  <a:ext uri="{FF2B5EF4-FFF2-40B4-BE49-F238E27FC236}">
                    <a16:creationId xmlns:a16="http://schemas.microsoft.com/office/drawing/2014/main" id="{4A0EDA98-DFCF-044A-B3C3-4530AA19F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0">
                <a:extLst>
                  <a:ext uri="{FF2B5EF4-FFF2-40B4-BE49-F238E27FC236}">
                    <a16:creationId xmlns:a16="http://schemas.microsoft.com/office/drawing/2014/main" id="{15C410A3-A80A-4B47-AA07-B2EC8DA3F6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1">
                <a:extLst>
                  <a:ext uri="{FF2B5EF4-FFF2-40B4-BE49-F238E27FC236}">
                    <a16:creationId xmlns:a16="http://schemas.microsoft.com/office/drawing/2014/main" id="{CC130F36-FE57-654D-8BD9-E8E71187B8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2">
                <a:extLst>
                  <a:ext uri="{FF2B5EF4-FFF2-40B4-BE49-F238E27FC236}">
                    <a16:creationId xmlns:a16="http://schemas.microsoft.com/office/drawing/2014/main" id="{BF8B4F6A-156A-E74C-9541-173046A1B9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">
                <a:extLst>
                  <a:ext uri="{FF2B5EF4-FFF2-40B4-BE49-F238E27FC236}">
                    <a16:creationId xmlns:a16="http://schemas.microsoft.com/office/drawing/2014/main" id="{FB1000F2-49D2-BF4A-9AA0-484D4DEA6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4">
                <a:extLst>
                  <a:ext uri="{FF2B5EF4-FFF2-40B4-BE49-F238E27FC236}">
                    <a16:creationId xmlns:a16="http://schemas.microsoft.com/office/drawing/2014/main" id="{AA8A27FB-841E-DB4C-B86E-878044C1D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3C111-2409-154D-ADED-BE7B70E4411B}"/>
                </a:ext>
              </a:extLst>
            </p:cNvPr>
            <p:cNvSpPr txBox="1"/>
            <p:nvPr/>
          </p:nvSpPr>
          <p:spPr>
            <a:xfrm flipH="1">
              <a:off x="2784541" y="286713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BCAECB-7CEC-F04A-8908-9463A0C9DC8B}"/>
                </a:ext>
              </a:extLst>
            </p:cNvPr>
            <p:cNvSpPr/>
            <p:nvPr/>
          </p:nvSpPr>
          <p:spPr>
            <a:xfrm>
              <a:off x="4835783" y="22590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8DFA1-8610-244C-8566-A20F32B8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901" y="2302498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8240A5-DB66-0B47-A5F6-A68E5AF20B8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932322" y="29599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2A340-02AC-6746-9230-79233628F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104" y="426473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15525D00-1F7E-504F-8BC0-A2EA7A548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558" y="5589512"/>
              <a:ext cx="304800" cy="381000"/>
              <a:chOff x="4272" y="3072"/>
              <a:chExt cx="192" cy="240"/>
            </a:xfrm>
          </p:grpSpPr>
          <p:sp>
            <p:nvSpPr>
              <p:cNvPr id="26" name="Line 99">
                <a:extLst>
                  <a:ext uri="{FF2B5EF4-FFF2-40B4-BE49-F238E27FC236}">
                    <a16:creationId xmlns:a16="http://schemas.microsoft.com/office/drawing/2014/main" id="{E0B61861-CD5D-F244-AA73-FA5FD5B954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00">
                <a:extLst>
                  <a:ext uri="{FF2B5EF4-FFF2-40B4-BE49-F238E27FC236}">
                    <a16:creationId xmlns:a16="http://schemas.microsoft.com/office/drawing/2014/main" id="{AAA19FDD-DFFC-2C4A-9139-0294834F52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1">
                <a:extLst>
                  <a:ext uri="{FF2B5EF4-FFF2-40B4-BE49-F238E27FC236}">
                    <a16:creationId xmlns:a16="http://schemas.microsoft.com/office/drawing/2014/main" id="{E88AD506-FB4D-4D48-A70E-3FDF12164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2">
                <a:extLst>
                  <a:ext uri="{FF2B5EF4-FFF2-40B4-BE49-F238E27FC236}">
                    <a16:creationId xmlns:a16="http://schemas.microsoft.com/office/drawing/2014/main" id="{A0AA905C-5D47-074D-845E-2C332E38F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3">
                <a:extLst>
                  <a:ext uri="{FF2B5EF4-FFF2-40B4-BE49-F238E27FC236}">
                    <a16:creationId xmlns:a16="http://schemas.microsoft.com/office/drawing/2014/main" id="{54660183-E060-7C48-9738-8533F45F17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4">
                <a:extLst>
                  <a:ext uri="{FF2B5EF4-FFF2-40B4-BE49-F238E27FC236}">
                    <a16:creationId xmlns:a16="http://schemas.microsoft.com/office/drawing/2014/main" id="{97C49924-3850-2346-BDFC-A9ED3D137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79A2D-4D6F-9549-959A-E1DDCFD38EE4}"/>
                </a:ext>
              </a:extLst>
            </p:cNvPr>
            <p:cNvSpPr txBox="1"/>
            <p:nvPr/>
          </p:nvSpPr>
          <p:spPr>
            <a:xfrm flipH="1">
              <a:off x="3104767" y="51243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99957-FD4A-7D40-9958-451B9490D931}"/>
                </a:ext>
              </a:extLst>
            </p:cNvPr>
            <p:cNvSpPr txBox="1"/>
            <p:nvPr/>
          </p:nvSpPr>
          <p:spPr>
            <a:xfrm flipH="1">
              <a:off x="3507559" y="134791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4BC16-C167-6A48-82F0-BE4BE2D695E8}"/>
                </a:ext>
              </a:extLst>
            </p:cNvPr>
            <p:cNvSpPr txBox="1"/>
            <p:nvPr/>
          </p:nvSpPr>
          <p:spPr>
            <a:xfrm flipH="1">
              <a:off x="4881504" y="1856406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/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26" b="-930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478">
              <a:extLst>
                <a:ext uri="{FF2B5EF4-FFF2-40B4-BE49-F238E27FC236}">
                  <a16:creationId xmlns:a16="http://schemas.microsoft.com/office/drawing/2014/main" id="{138FE700-7645-DA42-B67B-1BBB52987C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59377" y="3040355"/>
              <a:ext cx="401622" cy="609600"/>
              <a:chOff x="4656" y="1344"/>
              <a:chExt cx="192" cy="384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8459269-879E-B14D-BFF0-ACC62B2DEE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00ECE742-3C08-9642-9F18-2F399C7FAB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B0ADE173-1023-AA4B-A422-1C56090457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35803B6-5DC7-AF49-AB31-227C8BC49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9C44A21-9D34-7544-A8AF-57282FCEF4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5548" y="23024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98C87C1-D532-AA44-8920-43AFBB2316A7}"/>
                </a:ext>
              </a:extLst>
            </p:cNvPr>
            <p:cNvSpPr/>
            <p:nvPr/>
          </p:nvSpPr>
          <p:spPr>
            <a:xfrm>
              <a:off x="3610109" y="50007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B573D05-C130-F745-9B86-8BB3C4C293C0}"/>
                </a:ext>
              </a:extLst>
            </p:cNvPr>
            <p:cNvSpPr/>
            <p:nvPr/>
          </p:nvSpPr>
          <p:spPr>
            <a:xfrm>
              <a:off x="3611380" y="42301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A183A900-D2E2-6A4F-B6A5-27CEAF6BA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759" y="3017775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492CE2DD-7B42-A840-9CA2-27FD6CAA38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7CD979DA-2EFF-5946-8BC3-7313808423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57053345-0ADF-3044-99D2-78007E52BF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28593A8A-C41D-394C-8F2D-EDCBD748BA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B251EF4B-7533-214A-AF6A-039596162E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A1967A7B-EC7C-174D-9B22-BDE8C87E9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EBA22-CBF3-2C49-8B00-940AB3FD4FC3}"/>
                </a:ext>
              </a:extLst>
            </p:cNvPr>
            <p:cNvSpPr/>
            <p:nvPr/>
          </p:nvSpPr>
          <p:spPr>
            <a:xfrm>
              <a:off x="2607949" y="32932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68C677-3BB5-BF46-91D5-2F6DCBF3207C}"/>
                </a:ext>
              </a:extLst>
            </p:cNvPr>
            <p:cNvGrpSpPr/>
            <p:nvPr/>
          </p:nvGrpSpPr>
          <p:grpSpPr>
            <a:xfrm>
              <a:off x="3581062" y="2292266"/>
              <a:ext cx="427602" cy="762000"/>
              <a:chOff x="2266478" y="2277813"/>
              <a:chExt cx="427602" cy="762000"/>
            </a:xfrm>
          </p:grpSpPr>
          <p:grpSp>
            <p:nvGrpSpPr>
              <p:cNvPr id="81" name="Group 267">
                <a:extLst>
                  <a:ext uri="{FF2B5EF4-FFF2-40B4-BE49-F238E27FC236}">
                    <a16:creationId xmlns:a16="http://schemas.microsoft.com/office/drawing/2014/main" id="{D0765476-8ECC-B648-B36A-5F3C8416E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96" name="Arc 268">
                  <a:extLst>
                    <a:ext uri="{FF2B5EF4-FFF2-40B4-BE49-F238E27FC236}">
                      <a16:creationId xmlns:a16="http://schemas.microsoft.com/office/drawing/2014/main" id="{69404E0F-8DB8-9D47-95D9-940B04EC65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69">
                  <a:extLst>
                    <a:ext uri="{FF2B5EF4-FFF2-40B4-BE49-F238E27FC236}">
                      <a16:creationId xmlns:a16="http://schemas.microsoft.com/office/drawing/2014/main" id="{0C2152F8-6095-3B49-8584-68436B5332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70">
                  <a:extLst>
                    <a:ext uri="{FF2B5EF4-FFF2-40B4-BE49-F238E27FC236}">
                      <a16:creationId xmlns:a16="http://schemas.microsoft.com/office/drawing/2014/main" id="{C519BA85-7365-EE42-A30F-C304EA28A5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71">
                  <a:extLst>
                    <a:ext uri="{FF2B5EF4-FFF2-40B4-BE49-F238E27FC236}">
                      <a16:creationId xmlns:a16="http://schemas.microsoft.com/office/drawing/2014/main" id="{7B7C141E-30A6-7D49-B9B4-A6D13D9A922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272">
                  <a:extLst>
                    <a:ext uri="{FF2B5EF4-FFF2-40B4-BE49-F238E27FC236}">
                      <a16:creationId xmlns:a16="http://schemas.microsoft.com/office/drawing/2014/main" id="{FC6BFE89-77E2-6B48-8DD9-1B514FC8F3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273">
                  <a:extLst>
                    <a:ext uri="{FF2B5EF4-FFF2-40B4-BE49-F238E27FC236}">
                      <a16:creationId xmlns:a16="http://schemas.microsoft.com/office/drawing/2014/main" id="{81E13952-61C9-AD42-8EB0-D5FB873CED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274">
                  <a:extLst>
                    <a:ext uri="{FF2B5EF4-FFF2-40B4-BE49-F238E27FC236}">
                      <a16:creationId xmlns:a16="http://schemas.microsoft.com/office/drawing/2014/main" id="{E27BBFE4-4963-4747-BABD-EA9F2EDA4D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5">
                  <a:extLst>
                    <a:ext uri="{FF2B5EF4-FFF2-40B4-BE49-F238E27FC236}">
                      <a16:creationId xmlns:a16="http://schemas.microsoft.com/office/drawing/2014/main" id="{33390F03-41BD-314B-A6B1-7EC605CA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76">
                  <a:extLst>
                    <a:ext uri="{FF2B5EF4-FFF2-40B4-BE49-F238E27FC236}">
                      <a16:creationId xmlns:a16="http://schemas.microsoft.com/office/drawing/2014/main" id="{CC594B15-E925-2B4A-B252-FDF0237AF5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77">
                  <a:extLst>
                    <a:ext uri="{FF2B5EF4-FFF2-40B4-BE49-F238E27FC236}">
                      <a16:creationId xmlns:a16="http://schemas.microsoft.com/office/drawing/2014/main" id="{EC9151A4-782D-AC4C-AA3C-ECD074AAC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rc 278">
                  <a:extLst>
                    <a:ext uri="{FF2B5EF4-FFF2-40B4-BE49-F238E27FC236}">
                      <a16:creationId xmlns:a16="http://schemas.microsoft.com/office/drawing/2014/main" id="{7C156613-BF28-5544-95ED-6CF159DF35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9">
                  <a:extLst>
                    <a:ext uri="{FF2B5EF4-FFF2-40B4-BE49-F238E27FC236}">
                      <a16:creationId xmlns:a16="http://schemas.microsoft.com/office/drawing/2014/main" id="{BC28CC89-6C6A-7D47-94D7-4F9BD7211A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80">
                  <a:extLst>
                    <a:ext uri="{FF2B5EF4-FFF2-40B4-BE49-F238E27FC236}">
                      <a16:creationId xmlns:a16="http://schemas.microsoft.com/office/drawing/2014/main" id="{0879C8DA-591E-2C44-9A8A-84F0B96DBF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281">
                <a:extLst>
                  <a:ext uri="{FF2B5EF4-FFF2-40B4-BE49-F238E27FC236}">
                    <a16:creationId xmlns:a16="http://schemas.microsoft.com/office/drawing/2014/main" id="{3472A02E-570E-5F42-8D16-DCD15528F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3" name="Arc 282">
                  <a:extLst>
                    <a:ext uri="{FF2B5EF4-FFF2-40B4-BE49-F238E27FC236}">
                      <a16:creationId xmlns:a16="http://schemas.microsoft.com/office/drawing/2014/main" id="{D87A57E7-F5C1-2D4C-9D70-8D46D5FCB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Arc 283">
                  <a:extLst>
                    <a:ext uri="{FF2B5EF4-FFF2-40B4-BE49-F238E27FC236}">
                      <a16:creationId xmlns:a16="http://schemas.microsoft.com/office/drawing/2014/main" id="{1FDBAF98-9305-A249-96F2-3981E4D33B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84">
                  <a:extLst>
                    <a:ext uri="{FF2B5EF4-FFF2-40B4-BE49-F238E27FC236}">
                      <a16:creationId xmlns:a16="http://schemas.microsoft.com/office/drawing/2014/main" id="{50559B8E-0D21-B541-8087-9AEFF234F3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85">
                  <a:extLst>
                    <a:ext uri="{FF2B5EF4-FFF2-40B4-BE49-F238E27FC236}">
                      <a16:creationId xmlns:a16="http://schemas.microsoft.com/office/drawing/2014/main" id="{6FEA6BD8-3731-4F44-9047-E4708C4AA2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286">
                  <a:extLst>
                    <a:ext uri="{FF2B5EF4-FFF2-40B4-BE49-F238E27FC236}">
                      <a16:creationId xmlns:a16="http://schemas.microsoft.com/office/drawing/2014/main" id="{3E9CF980-757E-9D46-8DFF-87DC373C7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87">
                  <a:extLst>
                    <a:ext uri="{FF2B5EF4-FFF2-40B4-BE49-F238E27FC236}">
                      <a16:creationId xmlns:a16="http://schemas.microsoft.com/office/drawing/2014/main" id="{316A5A2D-F337-524E-8D1A-FA5C94A0C3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Arc 288">
                  <a:extLst>
                    <a:ext uri="{FF2B5EF4-FFF2-40B4-BE49-F238E27FC236}">
                      <a16:creationId xmlns:a16="http://schemas.microsoft.com/office/drawing/2014/main" id="{C521A270-2962-0D46-AA60-4FAA98988F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9">
                  <a:extLst>
                    <a:ext uri="{FF2B5EF4-FFF2-40B4-BE49-F238E27FC236}">
                      <a16:creationId xmlns:a16="http://schemas.microsoft.com/office/drawing/2014/main" id="{DC82B1DF-F603-B949-B0CA-061A35C0AE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Arc 290">
                  <a:extLst>
                    <a:ext uri="{FF2B5EF4-FFF2-40B4-BE49-F238E27FC236}">
                      <a16:creationId xmlns:a16="http://schemas.microsoft.com/office/drawing/2014/main" id="{E806987D-D120-5941-88DE-443BCF01E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rc 291">
                  <a:extLst>
                    <a:ext uri="{FF2B5EF4-FFF2-40B4-BE49-F238E27FC236}">
                      <a16:creationId xmlns:a16="http://schemas.microsoft.com/office/drawing/2014/main" id="{7CF314EF-F1CF-1C4C-BB72-DC1F863959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Arc 292">
                  <a:extLst>
                    <a:ext uri="{FF2B5EF4-FFF2-40B4-BE49-F238E27FC236}">
                      <a16:creationId xmlns:a16="http://schemas.microsoft.com/office/drawing/2014/main" id="{8A83E93C-5F02-9C4E-9AB4-F043F8516A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93">
                  <a:extLst>
                    <a:ext uri="{FF2B5EF4-FFF2-40B4-BE49-F238E27FC236}">
                      <a16:creationId xmlns:a16="http://schemas.microsoft.com/office/drawing/2014/main" id="{EEF220C1-71B2-3548-ACFD-42EF3FEDDD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4">
                  <a:extLst>
                    <a:ext uri="{FF2B5EF4-FFF2-40B4-BE49-F238E27FC236}">
                      <a16:creationId xmlns:a16="http://schemas.microsoft.com/office/drawing/2014/main" id="{659B9ABD-3137-5244-9BDF-7464DB60A2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71A44B-DC60-F54B-9F14-A97EB4A39BB1}"/>
                </a:ext>
              </a:extLst>
            </p:cNvPr>
            <p:cNvSpPr txBox="1"/>
            <p:nvPr/>
          </p:nvSpPr>
          <p:spPr>
            <a:xfrm>
              <a:off x="3250194" y="2405844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62ABDF-F628-364E-84CA-CE4CBA3C06F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4773" y="357006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E738E5-653B-C645-837D-0281157CA7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8315" y="4222204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F782D9D4-8FA1-2945-B421-D4E62D9DC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062" y="4910337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32C789F8-2092-1D41-BEC6-713119585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1895DF20-600B-6848-A2B6-8EC7F724FF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D853FA14-8589-8346-AB0F-43B76795EF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B0DC83E9-0A56-D145-BBCF-050C451100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18">
              <a:extLst>
                <a:ext uri="{FF2B5EF4-FFF2-40B4-BE49-F238E27FC236}">
                  <a16:creationId xmlns:a16="http://schemas.microsoft.com/office/drawing/2014/main" id="{64F42EC8-557F-6342-9A00-667B6ADE947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64758" y="4672044"/>
              <a:ext cx="152400" cy="762000"/>
              <a:chOff x="5280" y="1200"/>
              <a:chExt cx="96" cy="480"/>
            </a:xfrm>
          </p:grpSpPr>
          <p:sp>
            <p:nvSpPr>
              <p:cNvPr id="118" name="Line 106">
                <a:extLst>
                  <a:ext uri="{FF2B5EF4-FFF2-40B4-BE49-F238E27FC236}">
                    <a16:creationId xmlns:a16="http://schemas.microsoft.com/office/drawing/2014/main" id="{6232A700-92DD-6444-A31F-EC55432A8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7">
                <a:extLst>
                  <a:ext uri="{FF2B5EF4-FFF2-40B4-BE49-F238E27FC236}">
                    <a16:creationId xmlns:a16="http://schemas.microsoft.com/office/drawing/2014/main" id="{A5CDA265-86E1-C745-9190-1C64DA405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F0FD8E07-4969-8840-8675-5F8E6400E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9">
                <a:extLst>
                  <a:ext uri="{FF2B5EF4-FFF2-40B4-BE49-F238E27FC236}">
                    <a16:creationId xmlns:a16="http://schemas.microsoft.com/office/drawing/2014/main" id="{81D27A1A-4538-3942-9FDE-3954C614B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06F7E7-B90D-5549-8F0A-07FC132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8664" y="426473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EB7D50-482D-8D4B-8427-1072DB964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392" y="4634536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FC93B-27E6-5049-B3DC-0E3D6BA9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695" y="1766628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F6B622-618E-5D4E-988B-32DB23844BE0}"/>
                </a:ext>
              </a:extLst>
            </p:cNvPr>
            <p:cNvSpPr/>
            <p:nvPr/>
          </p:nvSpPr>
          <p:spPr>
            <a:xfrm>
              <a:off x="3613733" y="17388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820E56-7716-B14E-85C9-BAD4277E67C2}"/>
                </a:ext>
              </a:extLst>
            </p:cNvPr>
            <p:cNvSpPr/>
            <p:nvPr/>
          </p:nvSpPr>
          <p:spPr>
            <a:xfrm>
              <a:off x="4688265" y="5005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/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/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/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1905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4C096C-53F5-6442-9F1B-8FFFEE999A20}"/>
                </a:ext>
              </a:extLst>
            </p:cNvPr>
            <p:cNvSpPr txBox="1"/>
            <p:nvPr/>
          </p:nvSpPr>
          <p:spPr>
            <a:xfrm flipH="1">
              <a:off x="4969560" y="4889005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2642540-0FFD-3C4E-848B-6CEF68DAB40F}"/>
                </a:ext>
              </a:extLst>
            </p:cNvPr>
            <p:cNvSpPr txBox="1"/>
            <p:nvPr/>
          </p:nvSpPr>
          <p:spPr>
            <a:xfrm>
              <a:off x="3703804" y="500089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3685CE5-B45A-2848-8977-8C09354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479" y="504467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1E398F28-276A-6041-B01A-96B9C3437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06091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D319E1C-6C94-3340-BEEE-6951342E94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948A73DD-A252-494E-B6DA-397E117BE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F69B181F-89A5-E747-8EA1-BE7A841C67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DCD38137-C5FA-8F49-991B-EDFCDC947A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7D669E79-9D8F-494C-8B06-8A4D9F3BD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647530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A48A3618-62ED-E447-893E-9DB4944F1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4DE840BF-D3C5-1045-A17C-7CF663DFA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820D5846-AD26-C546-ACF9-E8CA4A6E15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2D2774E-2E09-8D45-BB79-FB5E170E0B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AA27A7B9-0639-3646-B087-7FB83A30B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5E9C9B19-A2A8-DE48-A1D3-F1F322DDE8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AF3B47-AD17-1046-A27E-4C8BC669D19B}"/>
                </a:ext>
              </a:extLst>
            </p:cNvPr>
            <p:cNvSpPr txBox="1"/>
            <p:nvPr/>
          </p:nvSpPr>
          <p:spPr>
            <a:xfrm flipH="1">
              <a:off x="4725941" y="530604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A3AE0F4-943E-9F48-8202-B54986F0304B}"/>
                </a:ext>
              </a:extLst>
            </p:cNvPr>
            <p:cNvSpPr/>
            <p:nvPr/>
          </p:nvSpPr>
          <p:spPr>
            <a:xfrm>
              <a:off x="4362196" y="49979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22: Emitter degeneration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12140" y="1401535"/>
                <a:ext cx="10554623" cy="45004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" y="1401535"/>
                <a:ext cx="10554623" cy="4500496"/>
              </a:xfrm>
              <a:prstGeom prst="rect">
                <a:avLst/>
              </a:prstGeom>
              <a:blipFill>
                <a:blip r:embed="rId3"/>
                <a:stretch>
                  <a:fillRect l="-841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23: </a:t>
            </a:r>
            <a:r>
              <a:rPr lang="en-US" sz="4400" dirty="0" err="1"/>
              <a:t>Norcal</a:t>
            </a:r>
            <a:r>
              <a:rPr lang="en-US" sz="4400" dirty="0"/>
              <a:t> Buffer amplifier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835671" y="1148589"/>
                <a:ext cx="4276464" cy="656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71" y="1148589"/>
                <a:ext cx="4276464" cy="656203"/>
              </a:xfrm>
              <a:prstGeom prst="rect">
                <a:avLst/>
              </a:prstGeom>
              <a:blipFill>
                <a:blip r:embed="rId3"/>
                <a:stretch>
                  <a:fillRect l="-592" b="-94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CB66C-3210-944C-9FA8-0E291655B762}"/>
              </a:ext>
            </a:extLst>
          </p:cNvPr>
          <p:cNvGrpSpPr/>
          <p:nvPr/>
        </p:nvGrpSpPr>
        <p:grpSpPr>
          <a:xfrm>
            <a:off x="3947900" y="3429000"/>
            <a:ext cx="8701945" cy="2792989"/>
            <a:chOff x="1742130" y="1484443"/>
            <a:chExt cx="8701945" cy="27929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7681700" y="2815671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470058" y="2682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059572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FD9DE7DB-E106-C642-829B-D0F6B7974C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3622" y="2340324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8DD72CE4-D551-5449-81B1-C358082E70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65D9EF72-2C23-2F44-AFE5-FC6474B44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1FE29893-00F3-0743-B120-0B77B6EB62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8CF00B2-6DBA-7143-A22E-5EB595CBF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376847FB-A91C-F947-BB0A-5E4A0D99E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D4629F7-6FED-BF4D-B5F9-AE7FDBC4C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7710" y="32571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2326572" y="270226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5667866" y="33527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074" y="1917532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8408587" y="1889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9108" y="3069439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06394" y="2693848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7324" y="3074948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062190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745919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821572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311" y="3798460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272506" y="26989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23526" y="32154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210">
              <a:extLst>
                <a:ext uri="{FF2B5EF4-FFF2-40B4-BE49-F238E27FC236}">
                  <a16:creationId xmlns:a16="http://schemas.microsoft.com/office/drawing/2014/main" id="{0D0BAF34-7BF8-FB4C-AB02-348C132065C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90175" y="1970400"/>
              <a:ext cx="304800" cy="762000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BDB875FF-CB87-7343-9142-6FE73C3C5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5CD4E8-EF4F-9A4E-B985-97C4BC17FE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07858899-6AB0-4F41-93A5-694DF8094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ADE766EF-602C-3346-854D-A1B0E43034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7069" y="3211258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0423" y="3896432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9116159" y="31626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213261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6547FF-0C74-FC45-A8EA-3BA8099B71BC}"/>
                </a:ext>
              </a:extLst>
            </p:cNvPr>
            <p:cNvSpPr txBox="1"/>
            <p:nvPr/>
          </p:nvSpPr>
          <p:spPr>
            <a:xfrm flipH="1">
              <a:off x="8737463" y="164309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7958866" y="148444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9280514" y="3048487"/>
              <a:ext cx="11635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5142501" y="23434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6711710" y="3335788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490272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7697241" y="3370455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73D009-73CF-FB4C-A80A-F304B45AE40D}"/>
                </a:ext>
              </a:extLst>
            </p:cNvPr>
            <p:cNvSpPr txBox="1"/>
            <p:nvPr/>
          </p:nvSpPr>
          <p:spPr>
            <a:xfrm flipH="1">
              <a:off x="3003458" y="2521667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Pin 4 transmit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mixer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333149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43A59AA-A20A-4749-88F0-ED7FFCFD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9680" y="307484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1742130" y="2248603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0AFE8ED-E19F-784A-B474-E0DAABE8F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1936" y="306761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409602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20874" y="2693848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6AC4D36-034B-9946-9945-B00EDFB1F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280" y="3065632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465348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611368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6510638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8460484" y="31662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BF9CA0C-2551-9C4B-8847-14D77CD9F8F6}"/>
                </a:ext>
              </a:extLst>
            </p:cNvPr>
            <p:cNvSpPr/>
            <p:nvPr/>
          </p:nvSpPr>
          <p:spPr>
            <a:xfrm>
              <a:off x="8410862" y="23085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12053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Amplifier classes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A736F-5CC1-474E-B5B3-20542FF49F15}"/>
              </a:ext>
            </a:extLst>
          </p:cNvPr>
          <p:cNvCxnSpPr/>
          <p:nvPr/>
        </p:nvCxnSpPr>
        <p:spPr>
          <a:xfrm>
            <a:off x="4562602" y="1148314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0F1856-B2AB-FE44-9F9C-00F1F7054D0E}"/>
              </a:ext>
            </a:extLst>
          </p:cNvPr>
          <p:cNvCxnSpPr>
            <a:cxnSpLocks/>
          </p:cNvCxnSpPr>
          <p:nvPr/>
        </p:nvCxnSpPr>
        <p:spPr>
          <a:xfrm flipH="1" flipV="1">
            <a:off x="4552714" y="2530546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21B08A-422F-6B4A-9E46-728A7D262A8E}"/>
              </a:ext>
            </a:extLst>
          </p:cNvPr>
          <p:cNvSpPr txBox="1"/>
          <p:nvPr/>
        </p:nvSpPr>
        <p:spPr>
          <a:xfrm>
            <a:off x="4214855" y="1679942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EFDC-527A-5949-9472-31F2D2D1FB20}"/>
              </a:ext>
            </a:extLst>
          </p:cNvPr>
          <p:cNvSpPr txBox="1"/>
          <p:nvPr/>
        </p:nvSpPr>
        <p:spPr>
          <a:xfrm>
            <a:off x="5299376" y="2658132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0C3560-79A8-B940-88C4-4CBC5F734E0B}"/>
              </a:ext>
            </a:extLst>
          </p:cNvPr>
          <p:cNvSpPr txBox="1"/>
          <p:nvPr/>
        </p:nvSpPr>
        <p:spPr>
          <a:xfrm>
            <a:off x="4684685" y="2970382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A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3C8770-B9FC-C049-948D-24F0B7BE343D}"/>
              </a:ext>
            </a:extLst>
          </p:cNvPr>
          <p:cNvCxnSpPr/>
          <p:nvPr/>
        </p:nvCxnSpPr>
        <p:spPr>
          <a:xfrm>
            <a:off x="7162032" y="1162488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F1B06B-32AD-C844-9618-4B03667C875E}"/>
              </a:ext>
            </a:extLst>
          </p:cNvPr>
          <p:cNvCxnSpPr>
            <a:cxnSpLocks/>
          </p:cNvCxnSpPr>
          <p:nvPr/>
        </p:nvCxnSpPr>
        <p:spPr>
          <a:xfrm flipH="1">
            <a:off x="7152145" y="2544720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C14DD-0AFE-AC45-8B18-0E3D63B5A2A6}"/>
              </a:ext>
            </a:extLst>
          </p:cNvPr>
          <p:cNvSpPr txBox="1"/>
          <p:nvPr/>
        </p:nvSpPr>
        <p:spPr>
          <a:xfrm>
            <a:off x="6814285" y="1694116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D37982-4E90-5A46-82E2-CA78683BE127}"/>
              </a:ext>
            </a:extLst>
          </p:cNvPr>
          <p:cNvSpPr txBox="1"/>
          <p:nvPr/>
        </p:nvSpPr>
        <p:spPr>
          <a:xfrm>
            <a:off x="7898806" y="2672306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613E5-7721-0F40-B4BC-C177E33664BF}"/>
              </a:ext>
            </a:extLst>
          </p:cNvPr>
          <p:cNvSpPr txBox="1"/>
          <p:nvPr/>
        </p:nvSpPr>
        <p:spPr>
          <a:xfrm>
            <a:off x="7250669" y="2936393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B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20D218-9C92-144E-A561-BAE4CA08BD57}"/>
              </a:ext>
            </a:extLst>
          </p:cNvPr>
          <p:cNvCxnSpPr/>
          <p:nvPr/>
        </p:nvCxnSpPr>
        <p:spPr>
          <a:xfrm>
            <a:off x="9671549" y="1134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2B5B207-A9B2-8948-AD97-6A4356DD9180}"/>
              </a:ext>
            </a:extLst>
          </p:cNvPr>
          <p:cNvCxnSpPr>
            <a:cxnSpLocks/>
          </p:cNvCxnSpPr>
          <p:nvPr/>
        </p:nvCxnSpPr>
        <p:spPr>
          <a:xfrm flipH="1">
            <a:off x="9661662" y="2516371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B1B3D57-D847-5442-A493-03B2046FBE34}"/>
              </a:ext>
            </a:extLst>
          </p:cNvPr>
          <p:cNvSpPr txBox="1"/>
          <p:nvPr/>
        </p:nvSpPr>
        <p:spPr>
          <a:xfrm>
            <a:off x="9323802" y="16657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131EB1-4729-B544-928F-A851BE74A3A2}"/>
              </a:ext>
            </a:extLst>
          </p:cNvPr>
          <p:cNvSpPr txBox="1"/>
          <p:nvPr/>
        </p:nvSpPr>
        <p:spPr>
          <a:xfrm>
            <a:off x="10408323" y="2643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234F07-7B2C-9D4B-A305-651D0B9DD38C}"/>
              </a:ext>
            </a:extLst>
          </p:cNvPr>
          <p:cNvSpPr txBox="1"/>
          <p:nvPr/>
        </p:nvSpPr>
        <p:spPr>
          <a:xfrm>
            <a:off x="9742943" y="291884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C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4377C46-02FB-994C-A0CF-4E9C1D325DEC}"/>
              </a:ext>
            </a:extLst>
          </p:cNvPr>
          <p:cNvCxnSpPr>
            <a:cxnSpLocks/>
          </p:cNvCxnSpPr>
          <p:nvPr/>
        </p:nvCxnSpPr>
        <p:spPr>
          <a:xfrm>
            <a:off x="4760312" y="1418118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07C8E0F-B739-984C-B6BC-46298D54900E}"/>
              </a:ext>
            </a:extLst>
          </p:cNvPr>
          <p:cNvCxnSpPr/>
          <p:nvPr/>
        </p:nvCxnSpPr>
        <p:spPr>
          <a:xfrm flipV="1">
            <a:off x="5526781" y="1418118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9553C18-AF29-CA4B-A4CD-1CB3006DA452}"/>
              </a:ext>
            </a:extLst>
          </p:cNvPr>
          <p:cNvSpPr/>
          <p:nvPr/>
        </p:nvSpPr>
        <p:spPr>
          <a:xfrm>
            <a:off x="7193031" y="1375589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F3B611C-773A-8B43-9636-655D904AA858}"/>
              </a:ext>
            </a:extLst>
          </p:cNvPr>
          <p:cNvSpPr/>
          <p:nvPr/>
        </p:nvSpPr>
        <p:spPr>
          <a:xfrm>
            <a:off x="9865542" y="1472656"/>
            <a:ext cx="1126862" cy="1079691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blipFill>
                <a:blip r:embed="rId3"/>
                <a:stretch>
                  <a:fillRect l="-1775" t="-8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15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91468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24: </a:t>
            </a:r>
            <a:r>
              <a:rPr lang="en-US" sz="4400" dirty="0" err="1"/>
              <a:t>Norcal</a:t>
            </a:r>
            <a:r>
              <a:rPr lang="en-US" sz="4400" dirty="0"/>
              <a:t> Power Amp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435692" y="1260321"/>
            <a:ext cx="4499456" cy="3516147"/>
            <a:chOff x="1059149" y="1828360"/>
            <a:chExt cx="4499456" cy="351614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213694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76620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44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366910" y="182836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562999" y="453436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562999" y="4534362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195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2923775" y="3240381"/>
              <a:ext cx="7635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059149" y="4114641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BE22B-821D-CD4D-8BEA-FF7EFC9F5475}"/>
              </a:ext>
            </a:extLst>
          </p:cNvPr>
          <p:cNvSpPr txBox="1"/>
          <p:nvPr/>
        </p:nvSpPr>
        <p:spPr>
          <a:xfrm>
            <a:off x="932118" y="870034"/>
            <a:ext cx="37341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Norcal-40 Power amp is class 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1F1253-CA96-424A-8D29-4983EBFAC472}"/>
              </a:ext>
            </a:extLst>
          </p:cNvPr>
          <p:cNvGrpSpPr/>
          <p:nvPr/>
        </p:nvGrpSpPr>
        <p:grpSpPr>
          <a:xfrm>
            <a:off x="8686800" y="2359069"/>
            <a:ext cx="3372324" cy="3721055"/>
            <a:chOff x="7233681" y="2613907"/>
            <a:chExt cx="3372324" cy="37210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163FAD-ED6D-8943-9ED2-0FE63EEA856C}"/>
                </a:ext>
              </a:extLst>
            </p:cNvPr>
            <p:cNvSpPr txBox="1"/>
            <p:nvPr/>
          </p:nvSpPr>
          <p:spPr>
            <a:xfrm>
              <a:off x="7233681" y="2613907"/>
              <a:ext cx="1733107" cy="923328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81A8CF6-2623-B845-A707-C46CAA0D4BA6}"/>
                </a:ext>
              </a:extLst>
            </p:cNvPr>
            <p:cNvSpPr txBox="1"/>
            <p:nvPr/>
          </p:nvSpPr>
          <p:spPr>
            <a:xfrm>
              <a:off x="7246085" y="4022388"/>
              <a:ext cx="1733107" cy="923328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7D26748-A189-5540-AEC4-7A7FA4FE76C3}"/>
                </a:ext>
              </a:extLst>
            </p:cNvPr>
            <p:cNvSpPr txBox="1"/>
            <p:nvPr/>
          </p:nvSpPr>
          <p:spPr>
            <a:xfrm>
              <a:off x="7246085" y="5411634"/>
              <a:ext cx="1733107" cy="923328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D556E82C-0885-B94C-83A6-9C27DFFD9830}"/>
                </a:ext>
              </a:extLst>
            </p:cNvPr>
            <p:cNvSpPr/>
            <p:nvPr/>
          </p:nvSpPr>
          <p:spPr>
            <a:xfrm>
              <a:off x="7818473" y="3571187"/>
              <a:ext cx="496186" cy="480057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D6AB49B5-229B-2641-81A3-6138BEF43437}"/>
                </a:ext>
              </a:extLst>
            </p:cNvPr>
            <p:cNvSpPr/>
            <p:nvPr/>
          </p:nvSpPr>
          <p:spPr>
            <a:xfrm>
              <a:off x="7875176" y="4946330"/>
              <a:ext cx="496186" cy="480057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64D9759-76B6-724A-B2F5-202F67D59781}"/>
                </a:ext>
              </a:extLst>
            </p:cNvPr>
            <p:cNvCxnSpPr/>
            <p:nvPr/>
          </p:nvCxnSpPr>
          <p:spPr>
            <a:xfrm flipV="1">
              <a:off x="9063056" y="3934131"/>
              <a:ext cx="572529" cy="36678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A83F1F0-3BC6-9846-80F7-60135B3E455D}"/>
                </a:ext>
              </a:extLst>
            </p:cNvPr>
            <p:cNvCxnSpPr>
              <a:cxnSpLocks/>
            </p:cNvCxnSpPr>
            <p:nvPr/>
          </p:nvCxnSpPr>
          <p:spPr>
            <a:xfrm>
              <a:off x="9069758" y="4484562"/>
              <a:ext cx="565827" cy="24692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2D3997-6C22-4B4A-B66D-6C80F73C53BE}"/>
                </a:ext>
              </a:extLst>
            </p:cNvPr>
            <p:cNvSpPr txBox="1"/>
            <p:nvPr/>
          </p:nvSpPr>
          <p:spPr>
            <a:xfrm>
              <a:off x="9460503" y="3373360"/>
              <a:ext cx="109901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E509117-FDCA-8B4A-8828-57B533CD736E}"/>
                </a:ext>
              </a:extLst>
            </p:cNvPr>
            <p:cNvSpPr txBox="1"/>
            <p:nvPr/>
          </p:nvSpPr>
          <p:spPr>
            <a:xfrm>
              <a:off x="9460501" y="4767829"/>
              <a:ext cx="114550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2485899" y="5007287"/>
                <a:ext cx="5441719" cy="797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</a:t>
                </a: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99" y="5007287"/>
                <a:ext cx="5441719" cy="797780"/>
              </a:xfrm>
              <a:prstGeom prst="rect">
                <a:avLst/>
              </a:prstGeom>
              <a:blipFill>
                <a:blip r:embed="rId5"/>
                <a:stretch>
                  <a:fillRect l="-1399" r="-1166" b="-1269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25: Power modelling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1" y="1456958"/>
                <a:ext cx="10804004" cy="4846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1" y="1456958"/>
                <a:ext cx="10804004" cy="4846824"/>
              </a:xfrm>
              <a:prstGeom prst="rect">
                <a:avLst/>
              </a:prstGeom>
              <a:blipFill>
                <a:blip r:embed="rId3"/>
                <a:stretch>
                  <a:fillRect l="-823" t="-5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Clapp oscillator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9395" y="1454733"/>
                <a:ext cx="7996268" cy="3368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95" y="1454733"/>
                <a:ext cx="7996268" cy="3368200"/>
              </a:xfrm>
              <a:prstGeom prst="rect">
                <a:avLst/>
              </a:prstGeom>
              <a:blipFill>
                <a:blip r:embed="rId3"/>
                <a:stretch>
                  <a:fillRect l="-1109" t="-3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A4AA3-2A74-8847-AF63-144280A55FC6}"/>
              </a:ext>
            </a:extLst>
          </p:cNvPr>
          <p:cNvGrpSpPr/>
          <p:nvPr/>
        </p:nvGrpSpPr>
        <p:grpSpPr>
          <a:xfrm>
            <a:off x="7620000" y="1729122"/>
            <a:ext cx="4198907" cy="3871848"/>
            <a:chOff x="438349" y="1884224"/>
            <a:chExt cx="4198907" cy="387184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946211" y="4143389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085" y="5375072"/>
              <a:ext cx="304800" cy="38100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2096742" y="40415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562" y="3332574"/>
              <a:ext cx="1491400" cy="48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2367772" y="3701676"/>
              <a:ext cx="11317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419" y="3945143"/>
              <a:ext cx="152400" cy="762000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11972" y="470119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1468" y="3502755"/>
              <a:ext cx="304800" cy="762000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8115" y="3939481"/>
              <a:ext cx="304800" cy="762000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3504033" y="2264562"/>
              <a:ext cx="0" cy="914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3459933" y="2249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2144870" y="3344426"/>
              <a:ext cx="0" cy="4850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2161906" y="4081197"/>
              <a:ext cx="194819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2397680" y="4122235"/>
              <a:ext cx="972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438349" y="4156051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E4351D3-EC80-2146-B209-4BB498FA0219}"/>
                </a:ext>
              </a:extLst>
            </p:cNvPr>
            <p:cNvSpPr txBox="1"/>
            <p:nvPr/>
          </p:nvSpPr>
          <p:spPr>
            <a:xfrm>
              <a:off x="3402096" y="1884224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9v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282" y="4689758"/>
              <a:ext cx="219674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4099106" y="4032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2711302" y="3078393"/>
              <a:ext cx="796405" cy="519348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72" y="3324157"/>
              <a:ext cx="304800" cy="762000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705243" y="3517328"/>
              <a:ext cx="43475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85966" y="3492123"/>
              <a:ext cx="0" cy="131299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3443431" y="40365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3081894" y="4914123"/>
              <a:ext cx="2025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3436339" y="4646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07755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Receiver Incremental Tuning (RIT)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615952" y="1386540"/>
            <a:ext cx="5769976" cy="49192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function generator connect through 1.5K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42C97-6630-F14E-9B60-9038885755A0}"/>
              </a:ext>
            </a:extLst>
          </p:cNvPr>
          <p:cNvGrpSpPr/>
          <p:nvPr/>
        </p:nvGrpSpPr>
        <p:grpSpPr>
          <a:xfrm>
            <a:off x="6553200" y="1606640"/>
            <a:ext cx="5315607" cy="3861225"/>
            <a:chOff x="3227520" y="1232568"/>
            <a:chExt cx="5315607" cy="386122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708" y="3756929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301" y="1519832"/>
              <a:ext cx="36576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6937671" y="4316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5473440" y="2192721"/>
              <a:ext cx="503343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5200761" y="2403723"/>
              <a:ext cx="1063744" cy="148522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5256334" y="235812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5262763" y="277876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5268058" y="314344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5256334" y="362600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5493303" y="234724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5483256" y="273522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5505028" y="317913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5493302" y="364777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618" y="292262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4" y="3268432"/>
              <a:ext cx="78660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6283776" y="251684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4576668" y="1519832"/>
              <a:ext cx="0" cy="66494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7317693" y="2464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7282578" y="2665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4756833" y="377078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063" y="4517738"/>
              <a:ext cx="188597" cy="1528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3451404" y="190716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292262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4069245" y="25274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15520" y="178342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04" y="2501130"/>
              <a:ext cx="0" cy="186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0643" y="172597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88" y="1519833"/>
              <a:ext cx="0" cy="3653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843" y="1519833"/>
              <a:ext cx="0" cy="2779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7713160" y="14794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0A04F6C0-7E77-4347-A118-A4CC30E855B7}"/>
                </a:ext>
              </a:extLst>
            </p:cNvPr>
            <p:cNvSpPr txBox="1"/>
            <p:nvPr/>
          </p:nvSpPr>
          <p:spPr>
            <a:xfrm>
              <a:off x="3520247" y="323894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512" y="2184775"/>
              <a:ext cx="40192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64" y="4355403"/>
              <a:ext cx="27432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7890916" y="1232568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6978853" y="18436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59" y="3836504"/>
              <a:ext cx="2955" cy="5260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6264308" y="383650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3868367" y="4307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3" y="325685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473" y="4671390"/>
              <a:ext cx="2592918" cy="124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7136371" y="47817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06558" y="4827421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7430369" y="4549942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 TX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6859651" y="4576259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7132370" y="4197997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7586483" y="47852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5864" y="293265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53914" y="3338861"/>
              <a:ext cx="5785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6633936" y="2430384"/>
              <a:ext cx="0" cy="50226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416" y="3330212"/>
              <a:ext cx="3892" cy="134117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6782142" y="4637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3227520" y="4509020"/>
              <a:ext cx="107150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6064" y="-11244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26: </a:t>
            </a:r>
            <a:r>
              <a:rPr lang="en-US" sz="4400" dirty="0" err="1"/>
              <a:t>Norcal</a:t>
            </a:r>
            <a:r>
              <a:rPr lang="en-US" sz="4400" dirty="0"/>
              <a:t> VFO</a:t>
            </a:r>
            <a:endParaRPr sz="4400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376449" y="1467857"/>
            <a:ext cx="4322077" cy="484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L9: T68-7 62 turns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Check MVAM108 capacitor when R</a:t>
            </a:r>
            <a:r>
              <a:rPr lang="en-US" sz="1600" baseline="-25000" dirty="0">
                <a:solidFill>
                  <a:srgbClr val="000000"/>
                </a:solidFill>
              </a:rPr>
              <a:t>17</a:t>
            </a:r>
            <a:r>
              <a:rPr lang="en-US" sz="16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1600" dirty="0">
                <a:solidFill>
                  <a:srgbClr val="000000"/>
                </a:solidFill>
              </a:rPr>
              <a:t>(R</a:t>
            </a:r>
            <a:r>
              <a:rPr lang="en-US" sz="1600" baseline="-25000" dirty="0">
                <a:solidFill>
                  <a:srgbClr val="000000"/>
                </a:solidFill>
              </a:rPr>
              <a:t>21</a:t>
            </a:r>
            <a:r>
              <a:rPr lang="en-US" sz="1600" dirty="0">
                <a:solidFill>
                  <a:srgbClr val="000000"/>
                </a:solidFill>
              </a:rPr>
              <a:t>) pulls gat to ground at start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(D9) conducts, it pulls gate negative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E39A6B-5EBD-BE4A-B458-47F0A26EEC68}"/>
              </a:ext>
            </a:extLst>
          </p:cNvPr>
          <p:cNvGrpSpPr/>
          <p:nvPr/>
        </p:nvGrpSpPr>
        <p:grpSpPr>
          <a:xfrm>
            <a:off x="5016769" y="1103401"/>
            <a:ext cx="7350575" cy="4585534"/>
            <a:chOff x="2369866" y="980108"/>
            <a:chExt cx="7350575" cy="458553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8712320" y="3585125"/>
              <a:ext cx="98598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8734458" y="4307956"/>
              <a:ext cx="98598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2038" y="4486112"/>
              <a:ext cx="304800" cy="762000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617238" y="344460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1257" y="3114260"/>
              <a:ext cx="152400" cy="762000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9218" y="3761951"/>
              <a:ext cx="304800" cy="381000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369351" y="3109495"/>
              <a:ext cx="152400" cy="762000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6521677" y="2855857"/>
              <a:ext cx="796405" cy="51934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1984" y="1586621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7271797" y="37893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398508" y="121625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863656" y="121625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22076" y="234022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6105" y="1594193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5657" y="1597254"/>
              <a:ext cx="77388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137" y="1654052"/>
              <a:ext cx="0" cy="47174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76224" y="23118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2598" y="1597254"/>
              <a:ext cx="3474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5122" y="2125798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3876225" y="3655119"/>
              <a:ext cx="155779" cy="762000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2424" y="3026487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0024" y="4349506"/>
              <a:ext cx="304800" cy="381000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66527" y="2741131"/>
              <a:ext cx="304800" cy="76200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4120" y="3119467"/>
              <a:ext cx="511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9415" y="2734509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8427" y="310717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6327" y="5184642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8404" y="3840298"/>
              <a:ext cx="304800" cy="381000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8428" y="3304761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0294" y="3796886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9809" y="31230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87755" y="31071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9394" y="3718286"/>
              <a:ext cx="304800" cy="381000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8873" y="3107177"/>
              <a:ext cx="304800" cy="762000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8120" y="3840298"/>
              <a:ext cx="304800" cy="762000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8120" y="4520414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438" y="3252489"/>
              <a:ext cx="0" cy="9735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3967" y="4149167"/>
              <a:ext cx="152400" cy="762000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0038" y="4767109"/>
              <a:ext cx="304800" cy="381000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438" y="1588386"/>
              <a:ext cx="0" cy="13716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1073" y="1587475"/>
              <a:ext cx="304800" cy="762000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9075" y="3829026"/>
              <a:ext cx="10058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8603439" y="3779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2038" y="3816938"/>
              <a:ext cx="304800" cy="762000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2798" y="2234372"/>
              <a:ext cx="304800" cy="381000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4438" y="3827098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4438" y="4525941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8715021" y="15501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8552461" y="44863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4200508" y="2473572"/>
              <a:ext cx="5999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3275668" y="1030908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2597592" y="2543720"/>
                  <a:ext cx="541868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97592" y="2543720"/>
                  <a:ext cx="541868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091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3494224" y="2450351"/>
              <a:ext cx="53674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4718388" y="980108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8073866" y="1776258"/>
              <a:ext cx="6210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8287407" y="3938718"/>
              <a:ext cx="8687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10pnF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8260158" y="4749529"/>
              <a:ext cx="98598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7441849" y="4352666"/>
              <a:ext cx="5486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7559443" y="3231847"/>
              <a:ext cx="51441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6573330" y="3339555"/>
              <a:ext cx="69788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6530602" y="4142194"/>
              <a:ext cx="6978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3910385" y="30737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6323273" y="37829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3918185" y="15386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2923857" y="3724273"/>
              <a:ext cx="99913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5023121" y="2463412"/>
              <a:ext cx="5666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5917946" y="3479825"/>
              <a:ext cx="52374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5474875" y="3488374"/>
              <a:ext cx="35293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5024328" y="3645233"/>
              <a:ext cx="4221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4068584" y="3400377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6481301" y="2398103"/>
              <a:ext cx="79783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8945835" y="1437706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3918185" y="2077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3045352" y="30799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D972206-6856-1D49-B41B-A60C1797BC2F}"/>
                </a:ext>
              </a:extLst>
            </p:cNvPr>
            <p:cNvSpPr txBox="1"/>
            <p:nvPr/>
          </p:nvSpPr>
          <p:spPr>
            <a:xfrm flipH="1">
              <a:off x="2617649" y="3252490"/>
              <a:ext cx="107817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LM393 pin 7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761" y="1597097"/>
              <a:ext cx="42809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2651810" y="15520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2369866" y="1033771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8032825" y="3782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8025733" y="44773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27: Gain limiting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Mixers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00190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28: </a:t>
            </a:r>
            <a:r>
              <a:rPr lang="en-US" sz="4400" dirty="0" err="1"/>
              <a:t>Norcal</a:t>
            </a:r>
            <a:r>
              <a:rPr lang="en-US" sz="4400" dirty="0"/>
              <a:t> RF Mixer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72</a:t>
            </a:fld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13EE98-760E-F848-A155-FC317117E574}"/>
              </a:ext>
            </a:extLst>
          </p:cNvPr>
          <p:cNvSpPr txBox="1"/>
          <p:nvPr/>
        </p:nvSpPr>
        <p:spPr>
          <a:xfrm>
            <a:off x="387927" y="1302365"/>
            <a:ext cx="5705006" cy="48213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50mVpp if using function 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9408C-9605-5B44-9978-20BDB3A327B7}"/>
              </a:ext>
            </a:extLst>
          </p:cNvPr>
          <p:cNvGrpSpPr/>
          <p:nvPr/>
        </p:nvGrpSpPr>
        <p:grpSpPr>
          <a:xfrm>
            <a:off x="5776609" y="1406495"/>
            <a:ext cx="6095404" cy="4390067"/>
            <a:chOff x="2423809" y="1338593"/>
            <a:chExt cx="6095404" cy="4390067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5699431" y="1950270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5407247" y="2205408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5482326" y="21988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5488755" y="261944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5494050" y="298411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5482326" y="346667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5719295" y="218791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5709248" y="25758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5731020" y="283171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5719294" y="34884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045" y="2341804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7841533" y="24336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610" y="276330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651" y="3471268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1091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353" y="310278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57702" y="1949596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68" y="235752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0908" y="181885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6863194" y="17844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6732445" y="133859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6547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70" y="363908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379" y="5220696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39" y="493410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6904266" y="3635231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5469063" y="52706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4566987" y="282506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5160207" y="542088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2996487" y="22664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3014711" y="254138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6485129" y="3186766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7153566" y="31355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435" y="2916857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6700031" y="279027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4845257" y="166222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665" y="2758896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8685" y="3738507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4647" y="3639872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46" y="412373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9" y="4117879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5675727" y="4409153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6030297" y="407193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14" y="4645065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9653" y="4650742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2185" y="492537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5108960" y="472963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3355813" y="2323269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3703272" y="2330596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53" y="3028238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038" y="3042413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73" y="231042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2423809" y="2156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36" y="2316008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570" y="251254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737" y="3019638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4232892" y="22827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6645754" y="3237889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84486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29: </a:t>
            </a:r>
            <a:r>
              <a:rPr lang="en-US" sz="4400" dirty="0" err="1"/>
              <a:t>Norcal</a:t>
            </a:r>
            <a:r>
              <a:rPr lang="en-US" sz="4400" dirty="0"/>
              <a:t> Product Detector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2FED80-D9C6-5341-8568-520C00D74F6E}"/>
              </a:ext>
            </a:extLst>
          </p:cNvPr>
          <p:cNvGrpSpPr/>
          <p:nvPr/>
        </p:nvGrpSpPr>
        <p:grpSpPr>
          <a:xfrm>
            <a:off x="7012039" y="1861343"/>
            <a:ext cx="5152252" cy="3646743"/>
            <a:chOff x="3067952" y="2055306"/>
            <a:chExt cx="5152252" cy="36467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3943740" y="533271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5866687" y="4824178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4016255" y="481274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4948478" y="2666983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4656293" y="2933271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4731373" y="291551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4737802" y="3336153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4743097" y="37008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4731373" y="418338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4968342" y="290463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4958295" y="329261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4980067" y="390664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4968341" y="420516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77464" y="3792611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7698" y="3482919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6672656" y="272389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8657" y="3480015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7698" y="4187981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4246967" y="382581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1400" y="3819493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4896" y="3404858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64856" y="3027662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5758817" y="30742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6149955" y="2535570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6112241" y="25011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5981492" y="2055306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4246967" y="437141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5758817" y="435579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5739506" y="341410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6395271" y="3361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7198256" y="3384043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52664" y="4430021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4263939" y="436902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28" y="4348160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6101355" y="46674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4229013" y="47327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3080924" y="35085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       +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2.2uF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5921251" y="3624815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6395271" y="432485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4240890" y="305851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4170027" y="30150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3918694" y="3106327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4230" y="360139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5755438" y="4148033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6402613" y="41074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3721080" y="2945145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3683366" y="2910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3067952" y="2550606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3676274" y="3445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50954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30: </a:t>
            </a:r>
            <a:r>
              <a:rPr lang="en-US" sz="4400" dirty="0" err="1"/>
              <a:t>Norcal</a:t>
            </a:r>
            <a:r>
              <a:rPr lang="en-US" sz="4400" dirty="0"/>
              <a:t> transmit mixer and oscillator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CD947-D14C-A241-A2F6-93950D9B06C1}"/>
              </a:ext>
            </a:extLst>
          </p:cNvPr>
          <p:cNvGrpSpPr/>
          <p:nvPr/>
        </p:nvGrpSpPr>
        <p:grpSpPr>
          <a:xfrm>
            <a:off x="6875698" y="1697551"/>
            <a:ext cx="4925121" cy="3325242"/>
            <a:chOff x="3966243" y="1645517"/>
            <a:chExt cx="4925121" cy="3325242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5833797" y="2138439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5541612" y="2519148"/>
              <a:ext cx="1131226" cy="15544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5616692" y="25057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5623121" y="292636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5628416" y="329103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5616692" y="377359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5853661" y="249484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5843614" y="28828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5851169" y="335637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5873663" y="376281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62783" y="3382822"/>
              <a:ext cx="279738" cy="740074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07313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7557975" y="231410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976" y="307022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778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4160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719" y="340970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0215" y="2995069"/>
              <a:ext cx="304800" cy="76200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50175" y="2617873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4136" y="266444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74" y="212578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6997560" y="209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6866811" y="164551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9616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6630124" y="3002565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7280590" y="2951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89" y="2984889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564" y="4020234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9258" y="395923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5103699" y="4322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3966243" y="309880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6806570" y="321502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7365504" y="396769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4997157" y="4447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4247417" y="1783602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549" y="319160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234" y="374964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72502" y="3378679"/>
              <a:ext cx="152400" cy="762000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7925101" y="2994395"/>
              <a:ext cx="8138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7988909" y="31800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1151" y="2270703"/>
              <a:ext cx="304800" cy="762000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4935881" y="193467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 pF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079" y="2118688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4736365" y="20842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7294761" y="36991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8701803" y="3713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94256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31: </a:t>
            </a:r>
            <a:r>
              <a:rPr lang="en-US" sz="4400" dirty="0" err="1"/>
              <a:t>Norcal</a:t>
            </a:r>
            <a:r>
              <a:rPr lang="en-US" sz="4400" dirty="0"/>
              <a:t> Audio Amp</a:t>
            </a:r>
            <a:endParaRPr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017D66-CED8-314F-9B9F-7BB4603C9F9F}"/>
              </a:ext>
            </a:extLst>
          </p:cNvPr>
          <p:cNvGrpSpPr/>
          <p:nvPr/>
        </p:nvGrpSpPr>
        <p:grpSpPr>
          <a:xfrm>
            <a:off x="6553200" y="1386980"/>
            <a:ext cx="5267965" cy="4401696"/>
            <a:chOff x="2849202" y="1202394"/>
            <a:chExt cx="5267965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193" y="2640116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4933258" y="268217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4947113" y="317202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4989667" y="295431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4689236" y="253015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4699131" y="30269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1545" y="40703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5529053" y="282087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5255377" y="3179886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662" y="3347597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2643" y="471763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20" y="1621425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7052867" y="1555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3697001" y="379142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6215134" y="359199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6068161" y="347005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144" y="3267643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0098" y="4534222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827" y="5223090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6918669" y="1202394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5041938" y="189022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6021006" y="1777813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00" y="3593627"/>
              <a:ext cx="210312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3398802" y="35469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217" y="4543666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7513617" y="4502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7029356" y="412004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7015432" y="4756715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75" y="3083202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53116" y="3212626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5971882" y="35469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2849202" y="3775990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9312" y="1778776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5085" y="2340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23" y="2934188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5255377" y="25800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046" y="1784178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5469978" y="1790963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42310" y="1938306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526" y="2158779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5025294" y="23916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4822073" y="154769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3849498" y="334600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4961173" y="315774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006" y="3841128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11" y="3434147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5975424" y="30400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6089717" y="2537520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4717244" y="278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4688889" y="32846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4020823" y="2844393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A47843-1F22-B449-888B-90EDFB81753B}"/>
                </a:ext>
              </a:extLst>
            </p:cNvPr>
            <p:cNvSpPr txBox="1"/>
            <p:nvPr/>
          </p:nvSpPr>
          <p:spPr>
            <a:xfrm>
              <a:off x="5519417" y="426466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6869281" y="456934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1442" y="81967"/>
            <a:ext cx="11593874" cy="75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32: </a:t>
            </a:r>
            <a:r>
              <a:rPr lang="en-US" sz="4800" dirty="0" err="1"/>
              <a:t>Norcal</a:t>
            </a:r>
            <a:r>
              <a:rPr lang="en-US" sz="4800" dirty="0"/>
              <a:t> AGC</a:t>
            </a:r>
            <a:endParaRPr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F1687-B21C-5C47-A42B-DE430E308A07}"/>
              </a:ext>
            </a:extLst>
          </p:cNvPr>
          <p:cNvSpPr txBox="1"/>
          <p:nvPr/>
        </p:nvSpPr>
        <p:spPr>
          <a:xfrm>
            <a:off x="4310976" y="1355551"/>
            <a:ext cx="217857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function generator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through 300K, here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23955-A16C-0C4B-9258-87253E8ADF36}"/>
              </a:ext>
            </a:extLst>
          </p:cNvPr>
          <p:cNvGrpSpPr/>
          <p:nvPr/>
        </p:nvGrpSpPr>
        <p:grpSpPr>
          <a:xfrm>
            <a:off x="3957251" y="1258128"/>
            <a:ext cx="8234749" cy="5176673"/>
            <a:chOff x="1921935" y="1331924"/>
            <a:chExt cx="8234749" cy="5176673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21412" y="3624239"/>
              <a:ext cx="152400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3799769" y="3013646"/>
              <a:ext cx="796405" cy="519348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C3AFB3-1CFE-9340-9221-FF9E1BED1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318" y="286559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9C3756-B54E-0843-9570-E5DE66047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504" y="2502722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5" name="Group 210">
              <a:extLst>
                <a:ext uri="{FF2B5EF4-FFF2-40B4-BE49-F238E27FC236}">
                  <a16:creationId xmlns:a16="http://schemas.microsoft.com/office/drawing/2014/main" id="{8601FFAB-6D8C-BB47-982B-5C8398723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6663" y="3431166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B4213C0-F770-4C42-9BEB-FE71E5AF4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FBC3AC73-F7C1-F140-B0CA-5385A8FA37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294CA53-8621-2049-9EE8-1A1797E73A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1A598548-90A3-D54D-8D1C-7E461D738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3600343" y="4399264"/>
              <a:ext cx="6398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7B0F025-B606-0745-BEE4-1A7D443CB61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121769" y="21102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C7618-CC4A-C84B-9B91-AA89052BD12D}"/>
                </a:ext>
              </a:extLst>
            </p:cNvPr>
            <p:cNvSpPr txBox="1"/>
            <p:nvPr/>
          </p:nvSpPr>
          <p:spPr>
            <a:xfrm flipH="1">
              <a:off x="3976501" y="18426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863" y="2885749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2777616" y="28404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59" y="5233496"/>
              <a:ext cx="304800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432" y="5011172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7027" y="4359610"/>
              <a:ext cx="152400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3799768" y="5182520"/>
              <a:ext cx="796405" cy="519348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5437" y="3982404"/>
              <a:ext cx="304800" cy="762000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6082" y="4349362"/>
              <a:ext cx="304800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218">
              <a:extLst>
                <a:ext uri="{FF2B5EF4-FFF2-40B4-BE49-F238E27FC236}">
                  <a16:creationId xmlns:a16="http://schemas.microsoft.com/office/drawing/2014/main" id="{9300110E-A739-D34C-B938-3A7B5E8F1A2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94903" y="3979816"/>
              <a:ext cx="152400" cy="762000"/>
              <a:chOff x="5280" y="1200"/>
              <a:chExt cx="96" cy="480"/>
            </a:xfrm>
          </p:grpSpPr>
          <p:sp>
            <p:nvSpPr>
              <p:cNvPr id="80" name="Line 106">
                <a:extLst>
                  <a:ext uri="{FF2B5EF4-FFF2-40B4-BE49-F238E27FC236}">
                    <a16:creationId xmlns:a16="http://schemas.microsoft.com/office/drawing/2014/main" id="{8929CB5A-62D5-AB46-B6C2-EB1B561A52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7">
                <a:extLst>
                  <a:ext uri="{FF2B5EF4-FFF2-40B4-BE49-F238E27FC236}">
                    <a16:creationId xmlns:a16="http://schemas.microsoft.com/office/drawing/2014/main" id="{28B6C147-F599-E745-A21E-260A5FEAE4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1DB22573-379A-D245-B6AC-75C0C314A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9">
                <a:extLst>
                  <a:ext uri="{FF2B5EF4-FFF2-40B4-BE49-F238E27FC236}">
                    <a16:creationId xmlns:a16="http://schemas.microsoft.com/office/drawing/2014/main" id="{07983ED5-0D42-EB40-925F-560694FEF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4149215" y="430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37735" y="337660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62261" y="33890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53501" y="46536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97626" y="465863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4154472" y="3712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4159729" y="49897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261012-61AB-DD4E-9DD1-736C9918CFA3}"/>
                </a:ext>
              </a:extLst>
            </p:cNvPr>
            <p:cNvSpPr/>
            <p:nvPr/>
          </p:nvSpPr>
          <p:spPr>
            <a:xfrm>
              <a:off x="4916469" y="43172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0592" y="2484714"/>
              <a:ext cx="304800" cy="762000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057794-B340-514C-9383-2F05A616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9440" y="247147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CC4083-46BE-A444-A6E5-6F15E1A7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953" y="248724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9803C5F9-069F-E04B-9B8C-B50D82123D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936148" y="3395639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F07AF53-2616-A14F-AABF-9F4E303E7E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0530895-6358-F247-9ED5-26E91F44F7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0E77CCDF-C86B-3F40-80B6-0DA706C8F5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4839988F-EE22-094E-805D-A42CDAE15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8A665C1-D9B3-4649-9B9E-0D83B65E5E04}"/>
                </a:ext>
              </a:extLst>
            </p:cNvPr>
            <p:cNvSpPr txBox="1"/>
            <p:nvPr/>
          </p:nvSpPr>
          <p:spPr>
            <a:xfrm flipH="1">
              <a:off x="4482158" y="4445196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Key tune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CA19F0-18D0-CF4D-A68F-27488F3A4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298" y="5834754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2835426" y="57780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2630063" y="5418442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78133" y="5462611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6078712" y="4991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94AC1D-369D-2249-8827-36027E65D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706" y="286685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380" y="3771809"/>
              <a:ext cx="1018683" cy="65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854877-AB91-CA4E-AAA2-03AAC62E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1772" y="5038527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0" name="Group 218">
              <a:extLst>
                <a:ext uri="{FF2B5EF4-FFF2-40B4-BE49-F238E27FC236}">
                  <a16:creationId xmlns:a16="http://schemas.microsoft.com/office/drawing/2014/main" id="{5A51C4E1-7FCC-EB47-88AB-F415B70D9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7304" y="4282302"/>
              <a:ext cx="152400" cy="762000"/>
              <a:chOff x="5280" y="1200"/>
              <a:chExt cx="96" cy="480"/>
            </a:xfrm>
          </p:grpSpPr>
          <p:sp>
            <p:nvSpPr>
              <p:cNvPr id="121" name="Line 106">
                <a:extLst>
                  <a:ext uri="{FF2B5EF4-FFF2-40B4-BE49-F238E27FC236}">
                    <a16:creationId xmlns:a16="http://schemas.microsoft.com/office/drawing/2014/main" id="{658D57E1-1C41-9647-8FA7-1E25A68DC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7">
                <a:extLst>
                  <a:ext uri="{FF2B5EF4-FFF2-40B4-BE49-F238E27FC236}">
                    <a16:creationId xmlns:a16="http://schemas.microsoft.com/office/drawing/2014/main" id="{978BF917-96EB-744C-A82B-6A539B9C1B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8">
                <a:extLst>
                  <a:ext uri="{FF2B5EF4-FFF2-40B4-BE49-F238E27FC236}">
                    <a16:creationId xmlns:a16="http://schemas.microsoft.com/office/drawing/2014/main" id="{FD2E15FD-2E46-3D4C-BBBD-95DF57F4B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9">
                <a:extLst>
                  <a:ext uri="{FF2B5EF4-FFF2-40B4-BE49-F238E27FC236}">
                    <a16:creationId xmlns:a16="http://schemas.microsoft.com/office/drawing/2014/main" id="{CB3EF59E-2DEB-6040-95F4-C8F03E0940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4DAD5AE3-AE21-FA4F-A654-61F2F096A9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9769" y="18550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79262" y="4657101"/>
              <a:ext cx="152400" cy="762000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96626" y="4649979"/>
              <a:ext cx="152400" cy="762000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044" y="2871475"/>
              <a:ext cx="0" cy="296265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386E28C-EB27-BD4F-9818-F8FF4F81BF28}"/>
                </a:ext>
              </a:extLst>
            </p:cNvPr>
            <p:cNvSpPr/>
            <p:nvPr/>
          </p:nvSpPr>
          <p:spPr>
            <a:xfrm>
              <a:off x="5306073" y="37189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2538186" y="305048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3331AE-F16F-3744-90DA-D00B0261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17" y="3754074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0259" y="46029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67783E4-278F-0B42-B102-F6B8F6EFA137}"/>
                </a:ext>
              </a:extLst>
            </p:cNvPr>
            <p:cNvSpPr/>
            <p:nvPr/>
          </p:nvSpPr>
          <p:spPr>
            <a:xfrm>
              <a:off x="5322345" y="17594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66DCED-4E6D-9E47-A9A3-C9A0FB6BF23E}"/>
                </a:ext>
              </a:extLst>
            </p:cNvPr>
            <p:cNvSpPr txBox="1"/>
            <p:nvPr/>
          </p:nvSpPr>
          <p:spPr>
            <a:xfrm flipH="1">
              <a:off x="5126330" y="1331924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6592772" y="502857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932ED2-9B79-B442-BC3A-2C98B8E19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64" y="5692317"/>
              <a:ext cx="27432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08A566B-0AA7-C640-AEC3-6C7A0737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909" y="5843611"/>
              <a:ext cx="306115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B311ED-BFA8-5B45-8273-0797AF16F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4005239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76EDAB3-5856-6140-8D59-D445F375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3495" y="2866851"/>
              <a:ext cx="2295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1CF06E-BC9C-4A41-88C2-40C9AA7A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2855753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BF59168-36C6-4640-84F3-11463D24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891" y="1940522"/>
              <a:ext cx="0" cy="2743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B09787-350D-6345-ADD4-02B28DD7E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688" y="3779072"/>
              <a:ext cx="779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6395C6-325F-2342-B229-A4C17C941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697" y="1945213"/>
              <a:ext cx="16459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61" name="Group 210">
              <a:extLst>
                <a:ext uri="{FF2B5EF4-FFF2-40B4-BE49-F238E27FC236}">
                  <a16:creationId xmlns:a16="http://schemas.microsoft.com/office/drawing/2014/main" id="{9D27A141-FBEB-E04A-B562-B3E8AA711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1955739"/>
              <a:ext cx="304800" cy="762000"/>
              <a:chOff x="3216" y="1728"/>
              <a:chExt cx="192" cy="480"/>
            </a:xfrm>
          </p:grpSpPr>
          <p:sp>
            <p:nvSpPr>
              <p:cNvPr id="162" name="Line 8">
                <a:extLst>
                  <a:ext uri="{FF2B5EF4-FFF2-40B4-BE49-F238E27FC236}">
                    <a16:creationId xmlns:a16="http://schemas.microsoft.com/office/drawing/2014/main" id="{2E44DFB5-CB89-C442-94C6-8F00DF160B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9">
                <a:extLst>
                  <a:ext uri="{FF2B5EF4-FFF2-40B4-BE49-F238E27FC236}">
                    <a16:creationId xmlns:a16="http://schemas.microsoft.com/office/drawing/2014/main" id="{B8A99167-4349-CC47-8CA5-D05F46BFA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0">
                <a:extLst>
                  <a:ext uri="{FF2B5EF4-FFF2-40B4-BE49-F238E27FC236}">
                    <a16:creationId xmlns:a16="http://schemas.microsoft.com/office/drawing/2014/main" id="{01928BFA-2CD5-2F44-A51E-3F4D970F1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1">
                <a:extLst>
                  <a:ext uri="{FF2B5EF4-FFF2-40B4-BE49-F238E27FC236}">
                    <a16:creationId xmlns:a16="http://schemas.microsoft.com/office/drawing/2014/main" id="{8DA6D52F-B6E4-3C4F-A860-F6F50C227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5B9BAE86-7CF9-5545-82CE-19BC5E22E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2504749"/>
              <a:ext cx="304800" cy="381000"/>
              <a:chOff x="4272" y="3072"/>
              <a:chExt cx="192" cy="240"/>
            </a:xfrm>
          </p:grpSpPr>
          <p:sp>
            <p:nvSpPr>
              <p:cNvPr id="168" name="Line 99">
                <a:extLst>
                  <a:ext uri="{FF2B5EF4-FFF2-40B4-BE49-F238E27FC236}">
                    <a16:creationId xmlns:a16="http://schemas.microsoft.com/office/drawing/2014/main" id="{9797AB25-195B-4D44-96F9-7D37D79A7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0">
                <a:extLst>
                  <a:ext uri="{FF2B5EF4-FFF2-40B4-BE49-F238E27FC236}">
                    <a16:creationId xmlns:a16="http://schemas.microsoft.com/office/drawing/2014/main" id="{AE24B5AE-0A3D-CD4F-9956-42DA6054A9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01">
                <a:extLst>
                  <a:ext uri="{FF2B5EF4-FFF2-40B4-BE49-F238E27FC236}">
                    <a16:creationId xmlns:a16="http://schemas.microsoft.com/office/drawing/2014/main" id="{90126B0E-5C71-D84C-9B20-6F1EE28E22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02">
                <a:extLst>
                  <a:ext uri="{FF2B5EF4-FFF2-40B4-BE49-F238E27FC236}">
                    <a16:creationId xmlns:a16="http://schemas.microsoft.com/office/drawing/2014/main" id="{795504EF-48D9-0245-A01F-853EEDAB04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3">
                <a:extLst>
                  <a:ext uri="{FF2B5EF4-FFF2-40B4-BE49-F238E27FC236}">
                    <a16:creationId xmlns:a16="http://schemas.microsoft.com/office/drawing/2014/main" id="{DA201097-4CA9-864E-8184-BB841EF56B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4">
                <a:extLst>
                  <a:ext uri="{FF2B5EF4-FFF2-40B4-BE49-F238E27FC236}">
                    <a16:creationId xmlns:a16="http://schemas.microsoft.com/office/drawing/2014/main" id="{85A27C8A-6F67-FA48-8402-D3C4EC5030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8621989" y="19011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8349054" y="139945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8FBC2D6-B4BC-6542-8B0A-7B8D259F76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8027" y="3517380"/>
              <a:ext cx="145694" cy="73152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DE5BB61-E22E-294D-A9E6-7E032D86D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3517380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95EB81-95E1-1844-8542-FA6C1EFB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4260712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AC1FD94-9968-7F42-BEAF-6A6B4B7DD099}"/>
                </a:ext>
              </a:extLst>
            </p:cNvPr>
            <p:cNvSpPr/>
            <p:nvPr/>
          </p:nvSpPr>
          <p:spPr>
            <a:xfrm>
              <a:off x="9220959" y="34677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220954" y="42120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354166" y="3634774"/>
              <a:ext cx="8025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audio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8809826" y="5650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8486084" y="5171039"/>
              <a:ext cx="11887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r>
                <a:rPr lang="en-US" sz="1400" dirty="0">
                  <a:solidFill>
                    <a:srgbClr val="000000"/>
                  </a:solidFill>
                </a:rPr>
                <a:t> at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4500066" y="3196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3610431" y="321388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3487633" y="508783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4638462" y="514773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92AB0C-E510-F847-9E44-F48BD18BD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50" y="5035598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FF9ABC0-9EC8-4344-9D11-B45D49C0126A}"/>
                </a:ext>
              </a:extLst>
            </p:cNvPr>
            <p:cNvSpPr txBox="1"/>
            <p:nvPr/>
          </p:nvSpPr>
          <p:spPr>
            <a:xfrm flipH="1">
              <a:off x="8809827" y="359963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72ECFCB-54DC-3F4E-AD14-EC03CAAD1B44}"/>
                </a:ext>
              </a:extLst>
            </p:cNvPr>
            <p:cNvSpPr txBox="1"/>
            <p:nvPr/>
          </p:nvSpPr>
          <p:spPr>
            <a:xfrm flipH="1">
              <a:off x="8494704" y="2041335"/>
              <a:ext cx="79808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963CC89-72C0-5243-A565-34B375CEAAB7}"/>
                </a:ext>
              </a:extLst>
            </p:cNvPr>
            <p:cNvSpPr txBox="1"/>
            <p:nvPr/>
          </p:nvSpPr>
          <p:spPr>
            <a:xfrm flipH="1">
              <a:off x="7414446" y="3599637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658C97-0802-9B43-8620-A36798F2B1CF}"/>
                </a:ext>
              </a:extLst>
            </p:cNvPr>
            <p:cNvSpPr txBox="1"/>
            <p:nvPr/>
          </p:nvSpPr>
          <p:spPr>
            <a:xfrm flipH="1">
              <a:off x="5928849" y="30752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4729667" y="2236506"/>
              <a:ext cx="6519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5B78A3-9561-2440-8EAA-F9350D11733F}"/>
                </a:ext>
              </a:extLst>
            </p:cNvPr>
            <p:cNvSpPr txBox="1"/>
            <p:nvPr/>
          </p:nvSpPr>
          <p:spPr>
            <a:xfrm flipH="1">
              <a:off x="5522802" y="196322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4598868" y="5985379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3444797" y="293701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7210380" y="4732378"/>
              <a:ext cx="94298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6403443" y="4448440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5572439" y="5220748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3B39ED0-6D21-EF41-B1B5-E36F96E10820}"/>
                </a:ext>
              </a:extLst>
            </p:cNvPr>
            <p:cNvSpPr txBox="1"/>
            <p:nvPr/>
          </p:nvSpPr>
          <p:spPr>
            <a:xfrm flipH="1">
              <a:off x="5517063" y="4483375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4565335" y="3929557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3767165" y="3836036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990C39-77AD-1C4A-B0DD-796E1776D914}"/>
                </a:ext>
              </a:extLst>
            </p:cNvPr>
            <p:cNvSpPr txBox="1"/>
            <p:nvPr/>
          </p:nvSpPr>
          <p:spPr>
            <a:xfrm flipH="1">
              <a:off x="1921935" y="4098001"/>
              <a:ext cx="109746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product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1AC356-D10E-994B-A64C-DB8E97D90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51626" y="2502722"/>
              <a:ext cx="0" cy="33768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33: Alignment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140912"/>
            <a:ext cx="1164969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 Maxwell, for a plane wave (E in x direction, H in y direction), </a:t>
                </a:r>
                <a:r>
                  <a:rPr lang="en-US" dirty="0">
                    <a:solidFill>
                      <a:srgbClr val="000000"/>
                    </a:solidFill>
                  </a:rPr>
                  <a:t>wave is of form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Substituting and taking the restricted cross products, we 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   get: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=377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Impedance: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real part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 for isotropic antenna: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just the Poynting vector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isotropic reference,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blipFill>
                <a:blip r:embed="rId3"/>
                <a:stretch>
                  <a:fillRect l="-1149" t="-694" r="-1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A545-AB69-3642-B60D-8B9703475515}"/>
              </a:ext>
            </a:extLst>
          </p:cNvPr>
          <p:cNvSpPr txBox="1"/>
          <p:nvPr/>
        </p:nvSpPr>
        <p:spPr>
          <a:xfrm>
            <a:off x="8148080" y="1562955"/>
            <a:ext cx="2733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Receiving antenna Thevenin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C72DA-9C87-944E-AEE3-CF1F919E9DF6}"/>
              </a:ext>
            </a:extLst>
          </p:cNvPr>
          <p:cNvGrpSpPr/>
          <p:nvPr/>
        </p:nvGrpSpPr>
        <p:grpSpPr>
          <a:xfrm>
            <a:off x="8066301" y="2221237"/>
            <a:ext cx="2149525" cy="2505853"/>
            <a:chOff x="8066301" y="2221237"/>
            <a:chExt cx="2149525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E0745D-0618-884A-A124-CAB21011CD68}"/>
                </a:ext>
              </a:extLst>
            </p:cNvPr>
            <p:cNvGrpSpPr/>
            <p:nvPr/>
          </p:nvGrpSpPr>
          <p:grpSpPr>
            <a:xfrm>
              <a:off x="8066301" y="3631290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9555818-D5F0-FE4A-BC41-6D6625E582E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23327-3C4C-4148-8D0A-D9A4B16BFDF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844F62-788B-1742-AC38-F747FCE4C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8654" y="286929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2CAB17F1-E8F6-8B49-A64C-30BA61598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2454" y="2247674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68E7464-BD27-184C-8D73-FE686B1EDA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2197D64-E4FE-764B-B634-A0D21A17C5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BD332E23-9054-DC4D-B54C-9C67CACC2D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778192A-5D32-494A-A882-B3FCED227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E4EED-916D-F145-840B-0A866A0A79E4}"/>
                </a:ext>
              </a:extLst>
            </p:cNvPr>
            <p:cNvSpPr txBox="1"/>
            <p:nvPr/>
          </p:nvSpPr>
          <p:spPr>
            <a:xfrm>
              <a:off x="8573454" y="246546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0CA41-919B-1D47-9F32-1DADE8E7E24E}"/>
                </a:ext>
              </a:extLst>
            </p:cNvPr>
            <p:cNvSpPr txBox="1"/>
            <p:nvPr/>
          </p:nvSpPr>
          <p:spPr>
            <a:xfrm>
              <a:off x="8573454" y="310326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F16258-3147-D44E-97CB-01E930CD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56" y="4163354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42BE27-DC84-EB49-9074-A8C2E98B04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855" y="4670641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AEDBF2-1535-A947-B210-3EC006E4C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8255" y="2248214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C15AD-4859-D249-81F9-B8B77A09EED9}"/>
                </a:ext>
              </a:extLst>
            </p:cNvPr>
            <p:cNvSpPr/>
            <p:nvPr/>
          </p:nvSpPr>
          <p:spPr>
            <a:xfrm>
              <a:off x="10110213" y="46356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FC979B-C634-6549-A980-623F8C84A783}"/>
                </a:ext>
              </a:extLst>
            </p:cNvPr>
            <p:cNvSpPr/>
            <p:nvPr/>
          </p:nvSpPr>
          <p:spPr>
            <a:xfrm>
              <a:off x="10124386" y="22212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523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5216" y="184467"/>
            <a:ext cx="1166156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34291" y="1246913"/>
                <a:ext cx="11192493" cy="4957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Receiving antenna: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h𝐸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is effective antenna length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for short antenna)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dipole: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.  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the definition of the effective area,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reciprocity,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h𝐸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1246913"/>
                <a:ext cx="11192493" cy="4957439"/>
              </a:xfrm>
              <a:prstGeom prst="rect">
                <a:avLst/>
              </a:prstGeom>
              <a:blipFill>
                <a:blip r:embed="rId3"/>
                <a:stretch>
                  <a:fillRect l="-794" t="-7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05643" y="182199"/>
            <a:ext cx="1043841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05643" y="1479232"/>
                <a:ext cx="9668860" cy="33557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Antenna theorem: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For cavity on right, T is constant at thermodynamic</a:t>
                </a:r>
              </a:p>
              <a:p>
                <a:pPr algn="l" rtl="0" latinLnBrk="1" hangingPunct="0"/>
                <a:r>
                  <a:rPr lang="en-US" sz="2000" dirty="0">
                    <a:solidFill>
                      <a:srgbClr val="000000"/>
                    </a:solidFill>
                  </a:rPr>
                  <a:t>      equilibrium and the same power is transmitted and</a:t>
                </a:r>
              </a:p>
              <a:p>
                <a:pPr algn="l" rtl="0" latinLnBrk="1" hangingPunct="0"/>
                <a:r>
                  <a:rPr lang="en-US" sz="2000" dirty="0">
                    <a:solidFill>
                      <a:srgbClr val="000000"/>
                    </a:solidFill>
                  </a:rPr>
                  <a:t>       emitted, the Johnson noise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The energy received is</a:t>
                </a:r>
              </a:p>
              <a:p>
                <a:pPr algn="l" rtl="0" latinLnBrk="1" hangingPunct="0"/>
                <a:r>
                  <a:rPr lang="en-US" sz="2000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2000" dirty="0" err="1">
                    <a:solidFill>
                      <a:srgbClr val="000000"/>
                    </a:solidFill>
                  </a:rPr>
                  <a:t>hich</a:t>
                </a:r>
                <a:r>
                  <a:rPr lang="en-US" sz="2000" dirty="0">
                    <a:solidFill>
                      <a:srgbClr val="000000"/>
                    </a:solidFill>
                  </a:rPr>
                  <a:t> gives the antenna theorem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For transmitting/receiving antenna pairs: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000000"/>
                    </a:solidFill>
                  </a:rPr>
                  <a:t>Friis</a:t>
                </a:r>
                <a:r>
                  <a:rPr lang="en-US" sz="2000" dirty="0">
                    <a:solidFill>
                      <a:srgbClr val="000000"/>
                    </a:solidFill>
                  </a:rPr>
                  <a:t> formulas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43" y="1479232"/>
                <a:ext cx="9668860" cy="3355788"/>
              </a:xfrm>
              <a:prstGeom prst="rect">
                <a:avLst/>
              </a:prstGeom>
              <a:blipFill>
                <a:blip r:embed="rId3"/>
                <a:stretch>
                  <a:fillRect l="-1050" t="-188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6243-ADC1-9644-9879-CD023C0C0FF6}"/>
              </a:ext>
            </a:extLst>
          </p:cNvPr>
          <p:cNvSpPr txBox="1"/>
          <p:nvPr/>
        </p:nvSpPr>
        <p:spPr>
          <a:xfrm>
            <a:off x="10625395" y="3900687"/>
            <a:ext cx="139396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Insulated cavity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9DA0B-FA28-5241-95D8-BDEBC89BB73A}"/>
              </a:ext>
            </a:extLst>
          </p:cNvPr>
          <p:cNvGrpSpPr/>
          <p:nvPr/>
        </p:nvGrpSpPr>
        <p:grpSpPr>
          <a:xfrm>
            <a:off x="8798631" y="4437238"/>
            <a:ext cx="3136070" cy="1691842"/>
            <a:chOff x="7717977" y="1737158"/>
            <a:chExt cx="3136070" cy="16918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4AA9EC-F500-A840-BCF7-8A00E5F2240C}"/>
                </a:ext>
              </a:extLst>
            </p:cNvPr>
            <p:cNvSpPr txBox="1"/>
            <p:nvPr/>
          </p:nvSpPr>
          <p:spPr>
            <a:xfrm>
              <a:off x="7717977" y="1737158"/>
              <a:ext cx="3136070" cy="169184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6CB157-BA48-3E4E-A36B-F48752EC70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214" y="22063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B8A2C1-EABA-D44C-81E0-A46AD8D278D8}"/>
                </a:ext>
              </a:extLst>
            </p:cNvPr>
            <p:cNvCxnSpPr/>
            <p:nvPr/>
          </p:nvCxnSpPr>
          <p:spPr>
            <a:xfrm>
              <a:off x="8728676" y="2451488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1A1E4-D408-5E4D-A610-91DBC4ADB35E}"/>
                </a:ext>
              </a:extLst>
            </p:cNvPr>
            <p:cNvCxnSpPr/>
            <p:nvPr/>
          </p:nvCxnSpPr>
          <p:spPr>
            <a:xfrm>
              <a:off x="8722898" y="2726063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C63D0-D5A0-EE45-9FD2-B8EBD5D665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678244" y="2085728"/>
              <a:ext cx="447166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1FDF8-BFD3-4448-ACEE-BCFC8378992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624665" y="2665100"/>
              <a:ext cx="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F87B74-BE8E-0A47-AE7C-51592359CA54}"/>
                </a:ext>
              </a:extLst>
            </p:cNvPr>
            <p:cNvCxnSpPr>
              <a:cxnSpLocks/>
            </p:cNvCxnSpPr>
            <p:nvPr/>
          </p:nvCxnSpPr>
          <p:spPr>
            <a:xfrm>
              <a:off x="9672413" y="2717272"/>
              <a:ext cx="469002" cy="3751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FE8F1-C2F5-E34D-98C4-488EDE42E13F}"/>
                </a:ext>
              </a:extLst>
            </p:cNvPr>
            <p:cNvSpPr txBox="1"/>
            <p:nvPr/>
          </p:nvSpPr>
          <p:spPr>
            <a:xfrm>
              <a:off x="7827522" y="2375722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T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58DFB8-9F77-7B4C-ACEA-68BBBF5E997F}"/>
                </a:ext>
              </a:extLst>
            </p:cNvPr>
            <p:cNvSpPr txBox="1"/>
            <p:nvPr/>
          </p:nvSpPr>
          <p:spPr>
            <a:xfrm>
              <a:off x="9991145" y="2369254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BA28FE-6F9D-3E46-8366-1E2102348616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212000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1D39F4-ACBA-914E-B6DC-254D6813A0A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316" y="2206346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B0642D-FE68-3445-8EDC-AAD4BED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961476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E61A41-8559-8F4B-BC4D-6F5A1C5763EE}"/>
                </a:ext>
              </a:extLst>
            </p:cNvPr>
            <p:cNvCxnSpPr>
              <a:cxnSpLocks/>
            </p:cNvCxnSpPr>
            <p:nvPr/>
          </p:nvCxnSpPr>
          <p:spPr>
            <a:xfrm>
              <a:off x="8736960" y="2724509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6897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13757" y="159293"/>
            <a:ext cx="11234056" cy="67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Reciprocity and dipole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0876" y="1207629"/>
                <a:ext cx="8278613" cy="4763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dipole (Length: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16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=1.5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.  Note we used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:r>
                  <a:rPr lang="en-US" dirty="0" err="1">
                    <a:solidFill>
                      <a:srgbClr val="000000"/>
                    </a:solidFill>
                  </a:rPr>
                  <a:t>Norcal</a:t>
                </a:r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=150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=2000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𝑝𝑊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76" y="1207629"/>
                <a:ext cx="8278613" cy="4763680"/>
              </a:xfrm>
              <a:prstGeom prst="rect">
                <a:avLst/>
              </a:prstGeom>
              <a:blipFill>
                <a:blip r:embed="rId3"/>
                <a:stretch>
                  <a:fillRect l="-1074" t="-79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401FF-D34E-3344-9184-254DFDA99955}"/>
              </a:ext>
            </a:extLst>
          </p:cNvPr>
          <p:cNvSpPr/>
          <p:nvPr/>
        </p:nvSpPr>
        <p:spPr>
          <a:xfrm>
            <a:off x="8547198" y="1861066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Dipole Thevenin equivalent circuit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6A733-A9F2-D341-840A-B055FC27CDBC}"/>
              </a:ext>
            </a:extLst>
          </p:cNvPr>
          <p:cNvGrpSpPr/>
          <p:nvPr/>
        </p:nvGrpSpPr>
        <p:grpSpPr>
          <a:xfrm>
            <a:off x="8898643" y="2578876"/>
            <a:ext cx="2827358" cy="2505853"/>
            <a:chOff x="7840642" y="1776392"/>
            <a:chExt cx="2827358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867CC-D789-6049-970D-556912E5B3FE}"/>
                </a:ext>
              </a:extLst>
            </p:cNvPr>
            <p:cNvGrpSpPr/>
            <p:nvPr/>
          </p:nvGrpSpPr>
          <p:grpSpPr>
            <a:xfrm>
              <a:off x="7840642" y="3186445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E27AA8-9AC5-DA4A-B97C-59C39920219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E2E6CD-6B26-E448-8E4D-FCA87072E77B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B40448-9D73-EC41-9E4F-F3FDF44E37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2995" y="24244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C172DF05-629B-C345-85C9-25B259E9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795" y="1802829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DACB4B2-48DC-984E-BC52-ED07B810C2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FA97C14-90E1-1F42-A3E6-C60751AEB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A0AE1EB2-DBB8-B04C-9CD1-450274579E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6DAC62-BCA8-AE42-87A5-A14EF492F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77464-80BF-0A4B-ABFC-6BD1E7661BD9}"/>
                </a:ext>
              </a:extLst>
            </p:cNvPr>
            <p:cNvSpPr txBox="1"/>
            <p:nvPr/>
          </p:nvSpPr>
          <p:spPr>
            <a:xfrm>
              <a:off x="8347795" y="202061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46C27-4AFA-3745-BFB9-4294DE2686B9}"/>
                </a:ext>
              </a:extLst>
            </p:cNvPr>
            <p:cNvSpPr txBox="1"/>
            <p:nvPr/>
          </p:nvSpPr>
          <p:spPr>
            <a:xfrm>
              <a:off x="8347795" y="265842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D82C6-927D-604B-AB7B-40403EEF1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0697" y="3718509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93C148-A925-BD4C-B13E-AA9B4CC4D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9196" y="4225796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27B283-D950-D246-A32B-5DF819BD3B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596" y="1803369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50723F-8818-0149-8772-B2931CBB0884}"/>
                </a:ext>
              </a:extLst>
            </p:cNvPr>
            <p:cNvSpPr/>
            <p:nvPr/>
          </p:nvSpPr>
          <p:spPr>
            <a:xfrm>
              <a:off x="9884554" y="41908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D6DA75-0DE5-5C49-9E02-E4B82057DCF6}"/>
                </a:ext>
              </a:extLst>
            </p:cNvPr>
            <p:cNvSpPr/>
            <p:nvPr/>
          </p:nvSpPr>
          <p:spPr>
            <a:xfrm>
              <a:off x="9898727" y="17763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/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defTabSz="457200" latinLnBrk="1" hangingPunct="0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is length of dipole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blipFill>
                  <a:blip r:embed="rId4"/>
                  <a:stretch>
                    <a:fillRect l="-2469" b="-112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6005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7" y="77627"/>
            <a:ext cx="1096092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Noise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nary>
                          <m:nary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load resistance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Nyquist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Expected energy at resonance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So,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kTR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blipFill>
                <a:blip r:embed="rId3"/>
                <a:stretch>
                  <a:fillRect l="-2228" t="-74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72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35: Intermodulation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41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37: Antennas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94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38: Propagation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4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435F1-9A22-3D4C-A2E0-C6A2738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4701" y="-1500187"/>
            <a:ext cx="5724523" cy="103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82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1277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DD66-93BC-7C42-9330-CAF90384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59101" y="-649658"/>
            <a:ext cx="6680076" cy="8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3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B37F-3218-A246-B76B-9E22CB20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4208" y="135464"/>
            <a:ext cx="5922593" cy="7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7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7C13-C27C-B645-BEFB-EEBAFF6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03081" y="-580700"/>
            <a:ext cx="5766739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  <a:blipFill>
                <a:blip r:embed="rId2"/>
                <a:stretch>
                  <a:fillRect l="-70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D2D81-F191-2C4E-94C9-0F184ED8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9661" y="-40480"/>
            <a:ext cx="5866102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15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Morse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91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38930B-08FB-9C40-A675-8B920D5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7842"/>
              </p:ext>
            </p:extLst>
          </p:nvPr>
        </p:nvGraphicFramePr>
        <p:xfrm>
          <a:off x="1046348" y="1396559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774806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48104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64508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37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7134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58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6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1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78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Color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92</a:t>
            </a:fld>
            <a:endParaRPr lang="en-US"/>
          </a:p>
        </p:txBody>
      </p:sp>
      <p:pic>
        <p:nvPicPr>
          <p:cNvPr id="1026" name="Picture 2" descr="Lab I Basic Resistive Circuit Calculations and Measurement - Arpajai  Chaysang">
            <a:extLst>
              <a:ext uri="{FF2B5EF4-FFF2-40B4-BE49-F238E27FC236}">
                <a16:creationId xmlns:a16="http://schemas.microsoft.com/office/drawing/2014/main" id="{2BACFB35-83CF-D14D-94EE-DCA88A3D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91"/>
            <a:ext cx="6150734" cy="49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2C3B8-3234-F84F-B625-B601CEF97D59}"/>
              </a:ext>
            </a:extLst>
          </p:cNvPr>
          <p:cNvSpPr txBox="1"/>
          <p:nvPr/>
        </p:nvSpPr>
        <p:spPr>
          <a:xfrm>
            <a:off x="7908966" y="1365661"/>
            <a:ext cx="3681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Resistors: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Capacitors: </a:t>
            </a:r>
            <a:r>
              <a:rPr lang="en-US" dirty="0" err="1"/>
              <a:t>picoFards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Inductors: </a:t>
            </a:r>
            <a:r>
              <a:rPr lang="en-US" dirty="0" err="1"/>
              <a:t>milliHenries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5652</Words>
  <Application>Microsoft Macintosh PowerPoint</Application>
  <PresentationFormat>Widescreen</PresentationFormat>
  <Paragraphs>1508</Paragraphs>
  <Slides>92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Math1Mono</vt:lpstr>
      <vt:lpstr>Times New Roman</vt:lpstr>
      <vt:lpstr>Office Theme</vt:lpstr>
      <vt:lpstr>Electronics of Radio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BJT common emitter amplifier</vt:lpstr>
      <vt:lpstr>PowerPoint Presentation</vt:lpstr>
      <vt:lpstr>BJT common collector amplifier</vt:lpstr>
      <vt:lpstr>PowerPoint Presentation</vt:lpstr>
      <vt:lpstr>BJT common base amplifier</vt:lpstr>
      <vt:lpstr>PowerPoint Presentation</vt:lpstr>
      <vt:lpstr>PowerPoint Presentation</vt:lpstr>
      <vt:lpstr>JFET Common Emitter Amplifier</vt:lpstr>
      <vt:lpstr>PowerPoint Presentation</vt:lpstr>
      <vt:lpstr>JFET common source amplifier</vt:lpstr>
      <vt:lpstr>PowerPoint Presentation</vt:lpstr>
      <vt:lpstr>JFET common drain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Norcal circuit diagram, 1</vt:lpstr>
      <vt:lpstr>Norcal circuit diagram, 2</vt:lpstr>
      <vt:lpstr>Norcal circuit diagram, 3</vt:lpstr>
      <vt:lpstr>Norcal circuit diagram, 4</vt:lpstr>
      <vt:lpstr>Norcal circuit diagram, 5</vt:lpstr>
      <vt:lpstr>Morse</vt:lpstr>
      <vt:lpstr>Color codes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185</cp:revision>
  <dcterms:created xsi:type="dcterms:W3CDTF">2021-07-06T18:24:07Z</dcterms:created>
  <dcterms:modified xsi:type="dcterms:W3CDTF">2021-07-09T03:53:27Z</dcterms:modified>
</cp:coreProperties>
</file>